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3"/>
  </p:notesMasterIdLst>
  <p:sldIdLst>
    <p:sldId id="256" r:id="rId5"/>
    <p:sldId id="257" r:id="rId6"/>
    <p:sldId id="279" r:id="rId7"/>
    <p:sldId id="282" r:id="rId8"/>
    <p:sldId id="285" r:id="rId9"/>
    <p:sldId id="284" r:id="rId10"/>
    <p:sldId id="283" r:id="rId11"/>
    <p:sldId id="281" r:id="rId12"/>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7581F8-7F49-441B-8708-BE2B47CB77FA}" v="16" dt="2026-09-07T19:41:58.0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750" autoAdjust="0"/>
    <p:restoredTop sz="94660"/>
  </p:normalViewPr>
  <p:slideViewPr>
    <p:cSldViewPr snapToGrid="0">
      <p:cViewPr varScale="1">
        <p:scale>
          <a:sx n="106" d="100"/>
          <a:sy n="106" d="100"/>
        </p:scale>
        <p:origin x="114" y="414"/>
      </p:cViewPr>
      <p:guideLst/>
    </p:cSldViewPr>
  </p:slideViewPr>
  <p:notesTextViewPr>
    <p:cViewPr>
      <p:scale>
        <a:sx n="3" d="2"/>
        <a:sy n="3" d="2"/>
      </p:scale>
      <p:origin x="-6" y="-1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Ester" userId="47f2605b-8ff2-49db-b192-7a7e03cc7942" providerId="ADAL" clId="{F59E0201-6793-4B40-8814-358736BC9C61}"/>
    <pc:docChg chg="undo custSel addSld delSld modSld sldOrd">
      <pc:chgData name="Jane Ester" userId="47f2605b-8ff2-49db-b192-7a7e03cc7942" providerId="ADAL" clId="{F59E0201-6793-4B40-8814-358736BC9C61}" dt="2026-09-07T19:41:58.090" v="2129"/>
      <pc:docMkLst>
        <pc:docMk/>
      </pc:docMkLst>
      <pc:sldChg chg="modSp mod">
        <pc:chgData name="Jane Ester" userId="47f2605b-8ff2-49db-b192-7a7e03cc7942" providerId="ADAL" clId="{F59E0201-6793-4B40-8814-358736BC9C61}" dt="2026-09-07T19:35:56.444" v="2113" actId="113"/>
        <pc:sldMkLst>
          <pc:docMk/>
          <pc:sldMk cId="1042134499" sldId="256"/>
        </pc:sldMkLst>
        <pc:spChg chg="mod">
          <ac:chgData name="Jane Ester" userId="47f2605b-8ff2-49db-b192-7a7e03cc7942" providerId="ADAL" clId="{F59E0201-6793-4B40-8814-358736BC9C61}" dt="2026-09-07T19:35:56.444" v="2113" actId="113"/>
          <ac:spMkLst>
            <pc:docMk/>
            <pc:sldMk cId="1042134499" sldId="256"/>
            <ac:spMk id="3" creationId="{F3CD61F3-2EC1-C4DE-A19E-B6CF81E9F873}"/>
          </ac:spMkLst>
        </pc:spChg>
      </pc:sldChg>
      <pc:sldChg chg="modSp mod">
        <pc:chgData name="Jane Ester" userId="47f2605b-8ff2-49db-b192-7a7e03cc7942" providerId="ADAL" clId="{F59E0201-6793-4B40-8814-358736BC9C61}" dt="2026-09-03T14:19:54.305" v="2109" actId="108"/>
        <pc:sldMkLst>
          <pc:docMk/>
          <pc:sldMk cId="3800187284" sldId="257"/>
        </pc:sldMkLst>
        <pc:spChg chg="mod">
          <ac:chgData name="Jane Ester" userId="47f2605b-8ff2-49db-b192-7a7e03cc7942" providerId="ADAL" clId="{F59E0201-6793-4B40-8814-358736BC9C61}" dt="2026-09-03T14:19:54.305" v="2109" actId="108"/>
          <ac:spMkLst>
            <pc:docMk/>
            <pc:sldMk cId="3800187284" sldId="257"/>
            <ac:spMk id="2" creationId="{8D5C297E-B51F-F375-9B4C-96D4DC949031}"/>
          </ac:spMkLst>
        </pc:spChg>
      </pc:sldChg>
      <pc:sldChg chg="addSp delSp modSp mod modAnim modNotesTx">
        <pc:chgData name="Jane Ester" userId="47f2605b-8ff2-49db-b192-7a7e03cc7942" providerId="ADAL" clId="{F59E0201-6793-4B40-8814-358736BC9C61}" dt="2026-09-07T19:39:07.224" v="2115"/>
        <pc:sldMkLst>
          <pc:docMk/>
          <pc:sldMk cId="805705771" sldId="279"/>
        </pc:sldMkLst>
        <pc:spChg chg="mod">
          <ac:chgData name="Jane Ester" userId="47f2605b-8ff2-49db-b192-7a7e03cc7942" providerId="ADAL" clId="{F59E0201-6793-4B40-8814-358736BC9C61}" dt="2026-09-03T12:25:02.383" v="35" actId="20577"/>
          <ac:spMkLst>
            <pc:docMk/>
            <pc:sldMk cId="805705771" sldId="279"/>
            <ac:spMk id="2" creationId="{6B4FDC91-A647-05D0-BFD8-59F115B680B1}"/>
          </ac:spMkLst>
        </pc:spChg>
        <pc:spChg chg="mod">
          <ac:chgData name="Jane Ester" userId="47f2605b-8ff2-49db-b192-7a7e03cc7942" providerId="ADAL" clId="{F59E0201-6793-4B40-8814-358736BC9C61}" dt="2026-09-03T14:03:11.430" v="1903" actId="27636"/>
          <ac:spMkLst>
            <pc:docMk/>
            <pc:sldMk cId="805705771" sldId="279"/>
            <ac:spMk id="3" creationId="{2B37F456-EF8D-82BF-3F90-7F14DFAD5696}"/>
          </ac:spMkLst>
        </pc:spChg>
      </pc:sldChg>
      <pc:sldChg chg="modSp mod">
        <pc:chgData name="Jane Ester" userId="47f2605b-8ff2-49db-b192-7a7e03cc7942" providerId="ADAL" clId="{F59E0201-6793-4B40-8814-358736BC9C61}" dt="2026-09-03T12:24:10.651" v="24" actId="27636"/>
        <pc:sldMkLst>
          <pc:docMk/>
          <pc:sldMk cId="2043145743" sldId="281"/>
        </pc:sldMkLst>
        <pc:spChg chg="mod">
          <ac:chgData name="Jane Ester" userId="47f2605b-8ff2-49db-b192-7a7e03cc7942" providerId="ADAL" clId="{F59E0201-6793-4B40-8814-358736BC9C61}" dt="2026-09-03T12:24:10.651" v="24" actId="27636"/>
          <ac:spMkLst>
            <pc:docMk/>
            <pc:sldMk cId="2043145743" sldId="281"/>
            <ac:spMk id="2" creationId="{FB31629D-5610-ECAC-D9E8-84BA73C227AE}"/>
          </ac:spMkLst>
        </pc:spChg>
      </pc:sldChg>
      <pc:sldChg chg="addSp delSp modSp new mod modAnim">
        <pc:chgData name="Jane Ester" userId="47f2605b-8ff2-49db-b192-7a7e03cc7942" providerId="ADAL" clId="{F59E0201-6793-4B40-8814-358736BC9C61}" dt="2026-09-07T19:39:15.043" v="2116"/>
        <pc:sldMkLst>
          <pc:docMk/>
          <pc:sldMk cId="3001842290" sldId="282"/>
        </pc:sldMkLst>
        <pc:spChg chg="mod">
          <ac:chgData name="Jane Ester" userId="47f2605b-8ff2-49db-b192-7a7e03cc7942" providerId="ADAL" clId="{F59E0201-6793-4B40-8814-358736BC9C61}" dt="2026-09-03T12:28:23.709" v="190"/>
          <ac:spMkLst>
            <pc:docMk/>
            <pc:sldMk cId="3001842290" sldId="282"/>
            <ac:spMk id="2" creationId="{431949F2-63CB-7729-9B1D-8D9895E15B38}"/>
          </ac:spMkLst>
        </pc:spChg>
        <pc:spChg chg="mod">
          <ac:chgData name="Jane Ester" userId="47f2605b-8ff2-49db-b192-7a7e03cc7942" providerId="ADAL" clId="{F59E0201-6793-4B40-8814-358736BC9C61}" dt="2026-09-03T13:24:35.190" v="1706" actId="113"/>
          <ac:spMkLst>
            <pc:docMk/>
            <pc:sldMk cId="3001842290" sldId="282"/>
            <ac:spMk id="3" creationId="{94315E41-5A9F-226C-D669-21EA61DA8521}"/>
          </ac:spMkLst>
        </pc:spChg>
      </pc:sldChg>
      <pc:sldChg chg="addSp delSp modSp new mod modAnim">
        <pc:chgData name="Jane Ester" userId="47f2605b-8ff2-49db-b192-7a7e03cc7942" providerId="ADAL" clId="{F59E0201-6793-4B40-8814-358736BC9C61}" dt="2026-09-07T19:40:08.156" v="2125"/>
        <pc:sldMkLst>
          <pc:docMk/>
          <pc:sldMk cId="13046202" sldId="283"/>
        </pc:sldMkLst>
        <pc:spChg chg="mod">
          <ac:chgData name="Jane Ester" userId="47f2605b-8ff2-49db-b192-7a7e03cc7942" providerId="ADAL" clId="{F59E0201-6793-4B40-8814-358736BC9C61}" dt="2026-09-03T14:10:53.896" v="2033" actId="20577"/>
          <ac:spMkLst>
            <pc:docMk/>
            <pc:sldMk cId="13046202" sldId="283"/>
            <ac:spMk id="3" creationId="{2BEB936C-25D6-8679-75BA-C47000282F4B}"/>
          </ac:spMkLst>
        </pc:spChg>
        <pc:spChg chg="add mod">
          <ac:chgData name="Jane Ester" userId="47f2605b-8ff2-49db-b192-7a7e03cc7942" providerId="ADAL" clId="{F59E0201-6793-4B40-8814-358736BC9C61}" dt="2026-09-03T12:55:36.592" v="1682"/>
          <ac:spMkLst>
            <pc:docMk/>
            <pc:sldMk cId="13046202" sldId="283"/>
            <ac:spMk id="4" creationId="{23496E02-0EB0-162B-C00F-BA46D8B8A2DC}"/>
          </ac:spMkLst>
        </pc:spChg>
      </pc:sldChg>
      <pc:sldChg chg="addSp delSp modSp add mod modAnim modNotesTx">
        <pc:chgData name="Jane Ester" userId="47f2605b-8ff2-49db-b192-7a7e03cc7942" providerId="ADAL" clId="{F59E0201-6793-4B40-8814-358736BC9C61}" dt="2026-09-07T19:41:58.090" v="2129"/>
        <pc:sldMkLst>
          <pc:docMk/>
          <pc:sldMk cId="3939433436" sldId="284"/>
        </pc:sldMkLst>
        <pc:spChg chg="mod">
          <ac:chgData name="Jane Ester" userId="47f2605b-8ff2-49db-b192-7a7e03cc7942" providerId="ADAL" clId="{F59E0201-6793-4B40-8814-358736BC9C61}" dt="2026-09-03T13:48:55.811" v="1735" actId="255"/>
          <ac:spMkLst>
            <pc:docMk/>
            <pc:sldMk cId="3939433436" sldId="284"/>
            <ac:spMk id="2" creationId="{1B9549D3-850A-747C-5E85-B09E2212EDA6}"/>
          </ac:spMkLst>
        </pc:spChg>
        <pc:spChg chg="mod">
          <ac:chgData name="Jane Ester" userId="47f2605b-8ff2-49db-b192-7a7e03cc7942" providerId="ADAL" clId="{F59E0201-6793-4B40-8814-358736BC9C61}" dt="2026-09-03T14:08:42.879" v="1997" actId="20577"/>
          <ac:spMkLst>
            <pc:docMk/>
            <pc:sldMk cId="3939433436" sldId="284"/>
            <ac:spMk id="3" creationId="{CAC480EE-1E1A-BDEF-5537-1907A3FC4E1F}"/>
          </ac:spMkLst>
        </pc:spChg>
        <pc:spChg chg="mod">
          <ac:chgData name="Jane Ester" userId="47f2605b-8ff2-49db-b192-7a7e03cc7942" providerId="ADAL" clId="{F59E0201-6793-4B40-8814-358736BC9C61}" dt="2026-09-03T13:55:36.897" v="1750" actId="14100"/>
          <ac:spMkLst>
            <pc:docMk/>
            <pc:sldMk cId="3939433436" sldId="284"/>
            <ac:spMk id="4" creationId="{9136C07F-4300-009A-EFDF-CAB335DEAB6E}"/>
          </ac:spMkLst>
        </pc:spChg>
      </pc:sldChg>
      <pc:sldChg chg="addSp delSp modSp new mod modAnim">
        <pc:chgData name="Jane Ester" userId="47f2605b-8ff2-49db-b192-7a7e03cc7942" providerId="ADAL" clId="{F59E0201-6793-4B40-8814-358736BC9C61}" dt="2026-09-07T19:39:37.946" v="2121"/>
        <pc:sldMkLst>
          <pc:docMk/>
          <pc:sldMk cId="3218892105" sldId="285"/>
        </pc:sldMkLst>
        <pc:spChg chg="add mod">
          <ac:chgData name="Jane Ester" userId="47f2605b-8ff2-49db-b192-7a7e03cc7942" providerId="ADAL" clId="{F59E0201-6793-4B40-8814-358736BC9C61}" dt="2026-09-03T14:18:29.803" v="2096" actId="1076"/>
          <ac:spMkLst>
            <pc:docMk/>
            <pc:sldMk cId="3218892105" sldId="285"/>
            <ac:spMk id="5" creationId="{92B1D2A9-F9D6-FC1A-5012-A36999818983}"/>
          </ac:spMkLst>
        </pc:spChg>
        <pc:spChg chg="add mod">
          <ac:chgData name="Jane Ester" userId="47f2605b-8ff2-49db-b192-7a7e03cc7942" providerId="ADAL" clId="{F59E0201-6793-4B40-8814-358736BC9C61}" dt="2026-09-03T14:19:34.812" v="2108" actId="1076"/>
          <ac:spMkLst>
            <pc:docMk/>
            <pc:sldMk cId="3218892105" sldId="285"/>
            <ac:spMk id="7" creationId="{6694D4D7-047C-9617-6EC3-70C834345C09}"/>
          </ac:spMkLst>
        </pc:spChg>
        <pc:spChg chg="add mod">
          <ac:chgData name="Jane Ester" userId="47f2605b-8ff2-49db-b192-7a7e03cc7942" providerId="ADAL" clId="{F59E0201-6793-4B40-8814-358736BC9C61}" dt="2026-09-03T14:19:30.125" v="2107" actId="1076"/>
          <ac:spMkLst>
            <pc:docMk/>
            <pc:sldMk cId="3218892105" sldId="285"/>
            <ac:spMk id="9" creationId="{8C332C80-10F5-C657-C1B3-E737FBE3D253}"/>
          </ac:spMkLst>
        </pc:spChg>
        <pc:spChg chg="add mod">
          <ac:chgData name="Jane Ester" userId="47f2605b-8ff2-49db-b192-7a7e03cc7942" providerId="ADAL" clId="{F59E0201-6793-4B40-8814-358736BC9C61}" dt="2026-09-03T14:18:33.577" v="2098" actId="1076"/>
          <ac:spMkLst>
            <pc:docMk/>
            <pc:sldMk cId="3218892105" sldId="285"/>
            <ac:spMk id="11" creationId="{5739114B-7DD3-B666-3E12-995B22B0B50A}"/>
          </ac:spMkLst>
        </pc:spChg>
        <pc:spChg chg="add mod">
          <ac:chgData name="Jane Ester" userId="47f2605b-8ff2-49db-b192-7a7e03cc7942" providerId="ADAL" clId="{F59E0201-6793-4B40-8814-358736BC9C61}" dt="2026-09-03T14:18:36.170" v="2099" actId="1076"/>
          <ac:spMkLst>
            <pc:docMk/>
            <pc:sldMk cId="3218892105" sldId="285"/>
            <ac:spMk id="13" creationId="{B1898338-722D-E8BC-26C0-4D9F3965E827}"/>
          </ac:spMkLst>
        </pc:spChg>
        <pc:spChg chg="add mod">
          <ac:chgData name="Jane Ester" userId="47f2605b-8ff2-49db-b192-7a7e03cc7942" providerId="ADAL" clId="{F59E0201-6793-4B40-8814-358736BC9C61}" dt="2026-09-03T14:18:41.636" v="2101" actId="1076"/>
          <ac:spMkLst>
            <pc:docMk/>
            <pc:sldMk cId="3218892105" sldId="285"/>
            <ac:spMk id="15" creationId="{9F4BDFE2-4EE5-38B1-DFD7-033D3629533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8705BF-9580-4239-A1F1-E534464A0989}" type="datetimeFigureOut">
              <a:rPr lang="et-EE" smtClean="0"/>
              <a:t>07.09.2026</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E9794A-62EF-4768-A79A-1791837EF96D}" type="slidenum">
              <a:rPr lang="et-EE" smtClean="0"/>
              <a:t>‹#›</a:t>
            </a:fld>
            <a:endParaRPr lang="et-EE"/>
          </a:p>
        </p:txBody>
      </p:sp>
    </p:spTree>
    <p:extLst>
      <p:ext uri="{BB962C8B-B14F-4D97-AF65-F5344CB8AC3E}">
        <p14:creationId xmlns:p14="http://schemas.microsoft.com/office/powerpoint/2010/main" val="3411651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11E9794A-62EF-4768-A79A-1791837EF96D}" type="slidenum">
              <a:rPr lang="et-EE" smtClean="0"/>
              <a:t>2</a:t>
            </a:fld>
            <a:endParaRPr lang="et-EE"/>
          </a:p>
        </p:txBody>
      </p:sp>
    </p:spTree>
    <p:extLst>
      <p:ext uri="{BB962C8B-B14F-4D97-AF65-F5344CB8AC3E}">
        <p14:creationId xmlns:p14="http://schemas.microsoft.com/office/powerpoint/2010/main" val="2170208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Hooldamine nii </a:t>
            </a:r>
            <a:r>
              <a:rPr lang="et-EE" dirty="0" err="1"/>
              <a:t>vabathKodus</a:t>
            </a:r>
            <a:r>
              <a:rPr lang="et-EE" dirty="0"/>
              <a:t> hooldamine kui pool-sunduslik valik:</a:t>
            </a:r>
          </a:p>
          <a:p>
            <a:pPr marL="171450" indent="-171450">
              <a:buFontTx/>
              <a:buChar char="-"/>
            </a:pPr>
            <a:r>
              <a:rPr lang="et-EE" dirty="0"/>
              <a:t>Hirm ÜHT ees</a:t>
            </a:r>
          </a:p>
          <a:p>
            <a:pPr marL="171450" indent="-171450">
              <a:buFontTx/>
              <a:buChar char="-"/>
            </a:pPr>
            <a:r>
              <a:rPr lang="et-EE" dirty="0"/>
              <a:t>Ei ole ÜHT kohti („dementsusega inimesed võetakse katseajale“)</a:t>
            </a:r>
          </a:p>
          <a:p>
            <a:pPr marL="171450" indent="-171450">
              <a:buFontTx/>
              <a:buChar char="-"/>
            </a:pPr>
            <a:r>
              <a:rPr lang="et-EE" dirty="0"/>
              <a:t>Inimlik soov kodus hooldada</a:t>
            </a:r>
          </a:p>
        </p:txBody>
      </p:sp>
      <p:sp>
        <p:nvSpPr>
          <p:cNvPr id="4" name="Slide Number Placeholder 3"/>
          <p:cNvSpPr>
            <a:spLocks noGrp="1"/>
          </p:cNvSpPr>
          <p:nvPr>
            <p:ph type="sldNum" sz="quarter" idx="5"/>
          </p:nvPr>
        </p:nvSpPr>
        <p:spPr/>
        <p:txBody>
          <a:bodyPr/>
          <a:lstStyle/>
          <a:p>
            <a:fld id="{11E9794A-62EF-4768-A79A-1791837EF96D}" type="slidenum">
              <a:rPr lang="et-EE" smtClean="0"/>
              <a:t>3</a:t>
            </a:fld>
            <a:endParaRPr lang="et-EE"/>
          </a:p>
        </p:txBody>
      </p:sp>
    </p:spTree>
    <p:extLst>
      <p:ext uri="{BB962C8B-B14F-4D97-AF65-F5344CB8AC3E}">
        <p14:creationId xmlns:p14="http://schemas.microsoft.com/office/powerpoint/2010/main" val="2918951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11E9794A-62EF-4768-A79A-1791837EF96D}" type="slidenum">
              <a:rPr lang="et-EE" smtClean="0"/>
              <a:t>6</a:t>
            </a:fld>
            <a:endParaRPr lang="et-EE"/>
          </a:p>
        </p:txBody>
      </p:sp>
    </p:spTree>
    <p:extLst>
      <p:ext uri="{BB962C8B-B14F-4D97-AF65-F5344CB8AC3E}">
        <p14:creationId xmlns:p14="http://schemas.microsoft.com/office/powerpoint/2010/main" val="3270051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6267E-69A2-8F6B-359F-1A7E42075C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t-EE"/>
          </a:p>
        </p:txBody>
      </p:sp>
      <p:sp>
        <p:nvSpPr>
          <p:cNvPr id="3" name="Subtitle 2">
            <a:extLst>
              <a:ext uri="{FF2B5EF4-FFF2-40B4-BE49-F238E27FC236}">
                <a16:creationId xmlns:a16="http://schemas.microsoft.com/office/drawing/2014/main" id="{5DE88D11-1E09-45B5-F164-0C494DEEF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4" name="Date Placeholder 3">
            <a:extLst>
              <a:ext uri="{FF2B5EF4-FFF2-40B4-BE49-F238E27FC236}">
                <a16:creationId xmlns:a16="http://schemas.microsoft.com/office/drawing/2014/main" id="{98436E58-370E-4B3F-DD84-169A9C296494}"/>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5" name="Footer Placeholder 4">
            <a:extLst>
              <a:ext uri="{FF2B5EF4-FFF2-40B4-BE49-F238E27FC236}">
                <a16:creationId xmlns:a16="http://schemas.microsoft.com/office/drawing/2014/main" id="{DA3BDD90-6941-A192-0EC4-5F2111F702B9}"/>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009124E2-B8FD-3112-A8A9-978FFC29D80D}"/>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265892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88CEE-0F7E-1055-0E95-6A0DB8BA2AB2}"/>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9933C798-B684-07EB-2439-253EA91C2A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6AC822BC-45D4-DF61-2F1C-0494F6A57601}"/>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5" name="Footer Placeholder 4">
            <a:extLst>
              <a:ext uri="{FF2B5EF4-FFF2-40B4-BE49-F238E27FC236}">
                <a16:creationId xmlns:a16="http://schemas.microsoft.com/office/drawing/2014/main" id="{4B329314-A6C1-B3FE-CF5D-C1281D1873F2}"/>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8AC4FE7F-7D17-7FCA-4B40-FF6993032D7D}"/>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9547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70B1-BEAD-20D5-C6E8-B5D45A5410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t-EE"/>
          </a:p>
        </p:txBody>
      </p:sp>
      <p:sp>
        <p:nvSpPr>
          <p:cNvPr id="3" name="Text Placeholder 2">
            <a:extLst>
              <a:ext uri="{FF2B5EF4-FFF2-40B4-BE49-F238E27FC236}">
                <a16:creationId xmlns:a16="http://schemas.microsoft.com/office/drawing/2014/main" id="{73CF3659-6E72-2A64-4440-DD4C8DB8DA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CC1B8D-1887-556F-BAA0-43BB96B8FC53}"/>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5" name="Footer Placeholder 4">
            <a:extLst>
              <a:ext uri="{FF2B5EF4-FFF2-40B4-BE49-F238E27FC236}">
                <a16:creationId xmlns:a16="http://schemas.microsoft.com/office/drawing/2014/main" id="{B1495122-4290-0E34-92F7-F0579FBB260C}"/>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E250F928-7570-B6BB-53EE-A9BFC8E6A5F1}"/>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913019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A8D7-91AC-6B34-E900-315E63EDAC93}"/>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1A6070A1-C022-DEE4-7EC6-12E90EE65F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a:extLst>
              <a:ext uri="{FF2B5EF4-FFF2-40B4-BE49-F238E27FC236}">
                <a16:creationId xmlns:a16="http://schemas.microsoft.com/office/drawing/2014/main" id="{D0A13A20-68DD-7A6C-C770-97B23C5DCF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Date Placeholder 4">
            <a:extLst>
              <a:ext uri="{FF2B5EF4-FFF2-40B4-BE49-F238E27FC236}">
                <a16:creationId xmlns:a16="http://schemas.microsoft.com/office/drawing/2014/main" id="{FF5AF83D-92BC-831F-FB54-D2B0068BD7B3}"/>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6" name="Footer Placeholder 5">
            <a:extLst>
              <a:ext uri="{FF2B5EF4-FFF2-40B4-BE49-F238E27FC236}">
                <a16:creationId xmlns:a16="http://schemas.microsoft.com/office/drawing/2014/main" id="{5E1F42FF-D23B-994C-891D-663CC9C60A6D}"/>
              </a:ext>
            </a:extLst>
          </p:cNvPr>
          <p:cNvSpPr>
            <a:spLocks noGrp="1"/>
          </p:cNvSpPr>
          <p:nvPr>
            <p:ph type="ftr" sz="quarter" idx="11"/>
          </p:nvPr>
        </p:nvSpPr>
        <p:spPr/>
        <p:txBody>
          <a:bodyPr/>
          <a:lstStyle/>
          <a:p>
            <a:endParaRPr lang="et-EE"/>
          </a:p>
        </p:txBody>
      </p:sp>
      <p:sp>
        <p:nvSpPr>
          <p:cNvPr id="7" name="Slide Number Placeholder 6">
            <a:extLst>
              <a:ext uri="{FF2B5EF4-FFF2-40B4-BE49-F238E27FC236}">
                <a16:creationId xmlns:a16="http://schemas.microsoft.com/office/drawing/2014/main" id="{7740540F-BD7C-9AD8-9836-A3B8294BDADB}"/>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381701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33DFE-A3F9-2DFE-683A-1C3BAB90B1C3}"/>
              </a:ext>
            </a:extLst>
          </p:cNvPr>
          <p:cNvSpPr>
            <a:spLocks noGrp="1"/>
          </p:cNvSpPr>
          <p:nvPr>
            <p:ph type="title"/>
          </p:nvPr>
        </p:nvSpPr>
        <p:spPr>
          <a:xfrm>
            <a:off x="839788" y="365125"/>
            <a:ext cx="10515600" cy="1325563"/>
          </a:xfrm>
        </p:spPr>
        <p:txBody>
          <a:bodyPr/>
          <a:lstStyle/>
          <a:p>
            <a:r>
              <a:rPr lang="en-US"/>
              <a:t>Click to edit Master title style</a:t>
            </a:r>
            <a:endParaRPr lang="et-EE"/>
          </a:p>
        </p:txBody>
      </p:sp>
      <p:sp>
        <p:nvSpPr>
          <p:cNvPr id="3" name="Text Placeholder 2">
            <a:extLst>
              <a:ext uri="{FF2B5EF4-FFF2-40B4-BE49-F238E27FC236}">
                <a16:creationId xmlns:a16="http://schemas.microsoft.com/office/drawing/2014/main" id="{799586A2-C743-B0C7-2228-15930CE4D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8291CC-B14F-6B2A-6A0A-DBE4553631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Text Placeholder 4">
            <a:extLst>
              <a:ext uri="{FF2B5EF4-FFF2-40B4-BE49-F238E27FC236}">
                <a16:creationId xmlns:a16="http://schemas.microsoft.com/office/drawing/2014/main" id="{5587F0F8-7B2A-0259-2190-1E07AD9BFF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0B2121-E22F-7B40-89CB-D16E01BD1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7" name="Date Placeholder 6">
            <a:extLst>
              <a:ext uri="{FF2B5EF4-FFF2-40B4-BE49-F238E27FC236}">
                <a16:creationId xmlns:a16="http://schemas.microsoft.com/office/drawing/2014/main" id="{25567B61-0CE0-A16C-243D-884DA7FCE76B}"/>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8" name="Footer Placeholder 7">
            <a:extLst>
              <a:ext uri="{FF2B5EF4-FFF2-40B4-BE49-F238E27FC236}">
                <a16:creationId xmlns:a16="http://schemas.microsoft.com/office/drawing/2014/main" id="{698884A9-206E-224E-90A9-2162155604DE}"/>
              </a:ext>
            </a:extLst>
          </p:cNvPr>
          <p:cNvSpPr>
            <a:spLocks noGrp="1"/>
          </p:cNvSpPr>
          <p:nvPr>
            <p:ph type="ftr" sz="quarter" idx="11"/>
          </p:nvPr>
        </p:nvSpPr>
        <p:spPr/>
        <p:txBody>
          <a:bodyPr/>
          <a:lstStyle/>
          <a:p>
            <a:endParaRPr lang="et-EE"/>
          </a:p>
        </p:txBody>
      </p:sp>
      <p:sp>
        <p:nvSpPr>
          <p:cNvPr id="9" name="Slide Number Placeholder 8">
            <a:extLst>
              <a:ext uri="{FF2B5EF4-FFF2-40B4-BE49-F238E27FC236}">
                <a16:creationId xmlns:a16="http://schemas.microsoft.com/office/drawing/2014/main" id="{91A98088-1AC6-7E98-B1AE-984EB39CE211}"/>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174135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DA4B0-16D4-3DBB-9BB8-81C1B7CA6C23}"/>
              </a:ext>
            </a:extLst>
          </p:cNvPr>
          <p:cNvSpPr>
            <a:spLocks noGrp="1"/>
          </p:cNvSpPr>
          <p:nvPr>
            <p:ph type="title"/>
          </p:nvPr>
        </p:nvSpPr>
        <p:spPr/>
        <p:txBody>
          <a:bodyPr/>
          <a:lstStyle/>
          <a:p>
            <a:r>
              <a:rPr lang="en-US"/>
              <a:t>Click to edit Master title style</a:t>
            </a:r>
            <a:endParaRPr lang="et-EE"/>
          </a:p>
        </p:txBody>
      </p:sp>
      <p:sp>
        <p:nvSpPr>
          <p:cNvPr id="3" name="Date Placeholder 2">
            <a:extLst>
              <a:ext uri="{FF2B5EF4-FFF2-40B4-BE49-F238E27FC236}">
                <a16:creationId xmlns:a16="http://schemas.microsoft.com/office/drawing/2014/main" id="{98C5464B-D26F-3CE8-A1E9-881371E5507C}"/>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4" name="Footer Placeholder 3">
            <a:extLst>
              <a:ext uri="{FF2B5EF4-FFF2-40B4-BE49-F238E27FC236}">
                <a16:creationId xmlns:a16="http://schemas.microsoft.com/office/drawing/2014/main" id="{328D4744-EC19-322A-CA7A-C37682497CC0}"/>
              </a:ext>
            </a:extLst>
          </p:cNvPr>
          <p:cNvSpPr>
            <a:spLocks noGrp="1"/>
          </p:cNvSpPr>
          <p:nvPr>
            <p:ph type="ftr" sz="quarter" idx="11"/>
          </p:nvPr>
        </p:nvSpPr>
        <p:spPr/>
        <p:txBody>
          <a:bodyPr/>
          <a:lstStyle/>
          <a:p>
            <a:endParaRPr lang="et-EE"/>
          </a:p>
        </p:txBody>
      </p:sp>
      <p:sp>
        <p:nvSpPr>
          <p:cNvPr id="5" name="Slide Number Placeholder 4">
            <a:extLst>
              <a:ext uri="{FF2B5EF4-FFF2-40B4-BE49-F238E27FC236}">
                <a16:creationId xmlns:a16="http://schemas.microsoft.com/office/drawing/2014/main" id="{22DE7F73-781F-D951-4F76-CB7AEF3E34F2}"/>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309554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8EDD9B-7490-EECD-0C54-A2D91DFAEDEF}"/>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3" name="Footer Placeholder 2">
            <a:extLst>
              <a:ext uri="{FF2B5EF4-FFF2-40B4-BE49-F238E27FC236}">
                <a16:creationId xmlns:a16="http://schemas.microsoft.com/office/drawing/2014/main" id="{FBC0EAFA-2D95-4FEC-6F2A-30231850F17B}"/>
              </a:ext>
            </a:extLst>
          </p:cNvPr>
          <p:cNvSpPr>
            <a:spLocks noGrp="1"/>
          </p:cNvSpPr>
          <p:nvPr>
            <p:ph type="ftr" sz="quarter" idx="11"/>
          </p:nvPr>
        </p:nvSpPr>
        <p:spPr/>
        <p:txBody>
          <a:bodyPr/>
          <a:lstStyle/>
          <a:p>
            <a:endParaRPr lang="et-EE"/>
          </a:p>
        </p:txBody>
      </p:sp>
      <p:sp>
        <p:nvSpPr>
          <p:cNvPr id="4" name="Slide Number Placeholder 3">
            <a:extLst>
              <a:ext uri="{FF2B5EF4-FFF2-40B4-BE49-F238E27FC236}">
                <a16:creationId xmlns:a16="http://schemas.microsoft.com/office/drawing/2014/main" id="{E6C2BE3E-A33E-3239-CC49-34B56DA2E111}"/>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727316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C9875-8046-E813-ACA3-6235770570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Content Placeholder 2">
            <a:extLst>
              <a:ext uri="{FF2B5EF4-FFF2-40B4-BE49-F238E27FC236}">
                <a16:creationId xmlns:a16="http://schemas.microsoft.com/office/drawing/2014/main" id="{D0514D66-9E1F-E1AA-2DE3-CD073C6115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a:extLst>
              <a:ext uri="{FF2B5EF4-FFF2-40B4-BE49-F238E27FC236}">
                <a16:creationId xmlns:a16="http://schemas.microsoft.com/office/drawing/2014/main" id="{258D4C32-E7AA-E6E9-7642-7941694428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4D5CBD-6B6D-EC79-55F5-8E74720AEEB1}"/>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6" name="Footer Placeholder 5">
            <a:extLst>
              <a:ext uri="{FF2B5EF4-FFF2-40B4-BE49-F238E27FC236}">
                <a16:creationId xmlns:a16="http://schemas.microsoft.com/office/drawing/2014/main" id="{A6F9C891-6B99-A0DC-132A-CDE6E53ACCB3}"/>
              </a:ext>
            </a:extLst>
          </p:cNvPr>
          <p:cNvSpPr>
            <a:spLocks noGrp="1"/>
          </p:cNvSpPr>
          <p:nvPr>
            <p:ph type="ftr" sz="quarter" idx="11"/>
          </p:nvPr>
        </p:nvSpPr>
        <p:spPr/>
        <p:txBody>
          <a:bodyPr/>
          <a:lstStyle/>
          <a:p>
            <a:endParaRPr lang="et-EE"/>
          </a:p>
        </p:txBody>
      </p:sp>
      <p:sp>
        <p:nvSpPr>
          <p:cNvPr id="7" name="Slide Number Placeholder 6">
            <a:extLst>
              <a:ext uri="{FF2B5EF4-FFF2-40B4-BE49-F238E27FC236}">
                <a16:creationId xmlns:a16="http://schemas.microsoft.com/office/drawing/2014/main" id="{B0114CB0-2F8D-1F4A-6C06-6122B47B54AD}"/>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2164929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D28CA-1617-E89C-7D7C-BDAC34BDA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Picture Placeholder 2">
            <a:extLst>
              <a:ext uri="{FF2B5EF4-FFF2-40B4-BE49-F238E27FC236}">
                <a16:creationId xmlns:a16="http://schemas.microsoft.com/office/drawing/2014/main" id="{6FACC811-2585-0F13-8D9D-7783B90A39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t-EE"/>
          </a:p>
        </p:txBody>
      </p:sp>
      <p:sp>
        <p:nvSpPr>
          <p:cNvPr id="4" name="Text Placeholder 3">
            <a:extLst>
              <a:ext uri="{FF2B5EF4-FFF2-40B4-BE49-F238E27FC236}">
                <a16:creationId xmlns:a16="http://schemas.microsoft.com/office/drawing/2014/main" id="{1C765BF2-8778-CE76-5F7E-FF715AF7D3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B19B40-A1CA-F3A4-194E-0253EEC8957C}"/>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6" name="Footer Placeholder 5">
            <a:extLst>
              <a:ext uri="{FF2B5EF4-FFF2-40B4-BE49-F238E27FC236}">
                <a16:creationId xmlns:a16="http://schemas.microsoft.com/office/drawing/2014/main" id="{87F33CE5-4A09-BB80-392D-5E62F9EF215D}"/>
              </a:ext>
            </a:extLst>
          </p:cNvPr>
          <p:cNvSpPr>
            <a:spLocks noGrp="1"/>
          </p:cNvSpPr>
          <p:nvPr>
            <p:ph type="ftr" sz="quarter" idx="11"/>
          </p:nvPr>
        </p:nvSpPr>
        <p:spPr/>
        <p:txBody>
          <a:bodyPr/>
          <a:lstStyle/>
          <a:p>
            <a:endParaRPr lang="et-EE"/>
          </a:p>
        </p:txBody>
      </p:sp>
      <p:sp>
        <p:nvSpPr>
          <p:cNvPr id="7" name="Slide Number Placeholder 6">
            <a:extLst>
              <a:ext uri="{FF2B5EF4-FFF2-40B4-BE49-F238E27FC236}">
                <a16:creationId xmlns:a16="http://schemas.microsoft.com/office/drawing/2014/main" id="{C15C2142-9FD3-2864-DEE5-0C14EC52E6BB}"/>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2348625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72F0-BEB0-092D-B874-5FFCC1ACA424}"/>
              </a:ext>
            </a:extLst>
          </p:cNvPr>
          <p:cNvSpPr>
            <a:spLocks noGrp="1"/>
          </p:cNvSpPr>
          <p:nvPr>
            <p:ph type="title"/>
          </p:nvPr>
        </p:nvSpPr>
        <p:spPr/>
        <p:txBody>
          <a:bodyPr/>
          <a:lstStyle/>
          <a:p>
            <a:r>
              <a:rPr lang="en-US"/>
              <a:t>Click to edit Master title style</a:t>
            </a:r>
            <a:endParaRPr lang="et-EE"/>
          </a:p>
        </p:txBody>
      </p:sp>
      <p:sp>
        <p:nvSpPr>
          <p:cNvPr id="3" name="Vertical Text Placeholder 2">
            <a:extLst>
              <a:ext uri="{FF2B5EF4-FFF2-40B4-BE49-F238E27FC236}">
                <a16:creationId xmlns:a16="http://schemas.microsoft.com/office/drawing/2014/main" id="{CAE66B2E-7F70-CBF2-C1D1-80BEA75F56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D6A3DDD3-6C33-16F5-0A6F-269C920F481B}"/>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5" name="Footer Placeholder 4">
            <a:extLst>
              <a:ext uri="{FF2B5EF4-FFF2-40B4-BE49-F238E27FC236}">
                <a16:creationId xmlns:a16="http://schemas.microsoft.com/office/drawing/2014/main" id="{F014BF70-BADC-2C8F-6E4A-421652941850}"/>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FBEC8662-3774-003C-E916-A9B34651514E}"/>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25756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2A72C2-1795-8180-8779-EA74E9C01B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t-EE"/>
          </a:p>
        </p:txBody>
      </p:sp>
      <p:sp>
        <p:nvSpPr>
          <p:cNvPr id="3" name="Vertical Text Placeholder 2">
            <a:extLst>
              <a:ext uri="{FF2B5EF4-FFF2-40B4-BE49-F238E27FC236}">
                <a16:creationId xmlns:a16="http://schemas.microsoft.com/office/drawing/2014/main" id="{53A754B6-D16B-D548-EEFF-68347ECA25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75E27668-592F-28EE-7FB1-6B5C3B62BD02}"/>
              </a:ext>
            </a:extLst>
          </p:cNvPr>
          <p:cNvSpPr>
            <a:spLocks noGrp="1"/>
          </p:cNvSpPr>
          <p:nvPr>
            <p:ph type="dt" sz="half" idx="10"/>
          </p:nvPr>
        </p:nvSpPr>
        <p:spPr/>
        <p:txBody>
          <a:bodyPr/>
          <a:lstStyle/>
          <a:p>
            <a:fld id="{0208A2C6-8C7A-4A0D-9207-7F06BEEFE160}" type="datetimeFigureOut">
              <a:rPr lang="et-EE" smtClean="0"/>
              <a:t>07.09.2026</a:t>
            </a:fld>
            <a:endParaRPr lang="et-EE"/>
          </a:p>
        </p:txBody>
      </p:sp>
      <p:sp>
        <p:nvSpPr>
          <p:cNvPr id="5" name="Footer Placeholder 4">
            <a:extLst>
              <a:ext uri="{FF2B5EF4-FFF2-40B4-BE49-F238E27FC236}">
                <a16:creationId xmlns:a16="http://schemas.microsoft.com/office/drawing/2014/main" id="{C79D7D59-DF54-0ED8-9AB4-57C6A9697336}"/>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0787D794-E096-9C3E-7613-C9060771D67B}"/>
              </a:ext>
            </a:extLst>
          </p:cNvPr>
          <p:cNvSpPr>
            <a:spLocks noGrp="1"/>
          </p:cNvSpPr>
          <p:nvPr>
            <p:ph type="sldNum" sz="quarter" idx="12"/>
          </p:nvPr>
        </p:nvSpPr>
        <p:spPr/>
        <p:txBody>
          <a:bodyPr/>
          <a:lstStyle/>
          <a:p>
            <a:fld id="{1C0E0CCA-1C46-4446-AEC0-3BBE0425C15A}" type="slidenum">
              <a:rPr lang="et-EE" smtClean="0"/>
              <a:t>‹#›</a:t>
            </a:fld>
            <a:endParaRPr lang="et-EE"/>
          </a:p>
        </p:txBody>
      </p:sp>
    </p:spTree>
    <p:extLst>
      <p:ext uri="{BB962C8B-B14F-4D97-AF65-F5344CB8AC3E}">
        <p14:creationId xmlns:p14="http://schemas.microsoft.com/office/powerpoint/2010/main" val="3912904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B4DCE9-2395-4618-AC35-C3D8CB44D9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t-EE"/>
          </a:p>
        </p:txBody>
      </p:sp>
      <p:sp>
        <p:nvSpPr>
          <p:cNvPr id="3" name="Text Placeholder 2">
            <a:extLst>
              <a:ext uri="{FF2B5EF4-FFF2-40B4-BE49-F238E27FC236}">
                <a16:creationId xmlns:a16="http://schemas.microsoft.com/office/drawing/2014/main" id="{F34B3BDA-B52F-7687-3458-CBFEB41BB7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530DBC88-D56E-14A3-3DA3-DF46FD3C36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08A2C6-8C7A-4A0D-9207-7F06BEEFE160}" type="datetimeFigureOut">
              <a:rPr lang="et-EE" smtClean="0"/>
              <a:t>07.09.2026</a:t>
            </a:fld>
            <a:endParaRPr lang="et-EE"/>
          </a:p>
        </p:txBody>
      </p:sp>
      <p:sp>
        <p:nvSpPr>
          <p:cNvPr id="5" name="Footer Placeholder 4">
            <a:extLst>
              <a:ext uri="{FF2B5EF4-FFF2-40B4-BE49-F238E27FC236}">
                <a16:creationId xmlns:a16="http://schemas.microsoft.com/office/drawing/2014/main" id="{9BF6FA13-E8C6-9C12-1A19-D73059B5DA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t-EE"/>
          </a:p>
        </p:txBody>
      </p:sp>
      <p:sp>
        <p:nvSpPr>
          <p:cNvPr id="6" name="Slide Number Placeholder 5">
            <a:extLst>
              <a:ext uri="{FF2B5EF4-FFF2-40B4-BE49-F238E27FC236}">
                <a16:creationId xmlns:a16="http://schemas.microsoft.com/office/drawing/2014/main" id="{A40FCDE2-2F82-658A-E521-8C41365F30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0E0CCA-1C46-4446-AEC0-3BBE0425C15A}" type="slidenum">
              <a:rPr lang="et-EE" smtClean="0"/>
              <a:t>‹#›</a:t>
            </a:fld>
            <a:endParaRPr lang="et-EE"/>
          </a:p>
        </p:txBody>
      </p:sp>
    </p:spTree>
    <p:extLst>
      <p:ext uri="{BB962C8B-B14F-4D97-AF65-F5344CB8AC3E}">
        <p14:creationId xmlns:p14="http://schemas.microsoft.com/office/powerpoint/2010/main" val="21763437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C4E32-0CDF-9528-EECD-70B7D1EDC827}"/>
              </a:ext>
            </a:extLst>
          </p:cNvPr>
          <p:cNvSpPr>
            <a:spLocks noGrp="1"/>
          </p:cNvSpPr>
          <p:nvPr>
            <p:ph type="ctrTitle"/>
          </p:nvPr>
        </p:nvSpPr>
        <p:spPr>
          <a:xfrm>
            <a:off x="1524000" y="1122362"/>
            <a:ext cx="5250511" cy="4602577"/>
          </a:xfrm>
        </p:spPr>
        <p:txBody>
          <a:bodyPr>
            <a:normAutofit/>
          </a:bodyPr>
          <a:lstStyle/>
          <a:p>
            <a:r>
              <a:rPr lang="et-EE" sz="3000" b="1" dirty="0">
                <a:solidFill>
                  <a:schemeClr val="accent2">
                    <a:lumMod val="75000"/>
                  </a:schemeClr>
                </a:solidFill>
                <a:latin typeface="Roboto Slab" pitchFamily="2" charset="0"/>
                <a:ea typeface="Roboto Slab" pitchFamily="2" charset="0"/>
                <a:cs typeface="Roboto Slab" pitchFamily="2" charset="0"/>
              </a:rPr>
              <a:t>Kodus elavatele dementsusega inimestele ja nende hoolduskoormusega lähedastele suunatud sekkumispraktikate ning tugisüsteemide analüüs</a:t>
            </a:r>
            <a:br>
              <a:rPr lang="et-EE" sz="3000" b="1" dirty="0">
                <a:solidFill>
                  <a:schemeClr val="accent2">
                    <a:lumMod val="75000"/>
                  </a:schemeClr>
                </a:solidFill>
                <a:latin typeface="Roboto Slab" pitchFamily="2" charset="0"/>
                <a:ea typeface="Roboto Slab" pitchFamily="2" charset="0"/>
                <a:cs typeface="Roboto Slab" pitchFamily="2" charset="0"/>
              </a:rPr>
            </a:br>
            <a:br>
              <a:rPr lang="et-EE" sz="3000" b="1" dirty="0">
                <a:solidFill>
                  <a:schemeClr val="accent2">
                    <a:lumMod val="75000"/>
                  </a:schemeClr>
                </a:solidFill>
                <a:latin typeface="Roboto Slab" pitchFamily="2" charset="0"/>
                <a:ea typeface="Roboto Slab" pitchFamily="2" charset="0"/>
                <a:cs typeface="Roboto Slab" pitchFamily="2" charset="0"/>
              </a:rPr>
            </a:br>
            <a:r>
              <a:rPr lang="et-EE" sz="2200" b="1" dirty="0">
                <a:solidFill>
                  <a:schemeClr val="bg2">
                    <a:lumMod val="25000"/>
                  </a:schemeClr>
                </a:solidFill>
                <a:latin typeface="Roboto Slab" pitchFamily="2" charset="0"/>
                <a:ea typeface="Roboto Slab" pitchFamily="2" charset="0"/>
                <a:cs typeface="Roboto Slab" pitchFamily="2" charset="0"/>
              </a:rPr>
              <a:t>UURINGU TULEMUSED</a:t>
            </a:r>
            <a:br>
              <a:rPr lang="et-EE" sz="3000" b="1" dirty="0">
                <a:solidFill>
                  <a:schemeClr val="accent1">
                    <a:lumMod val="75000"/>
                  </a:schemeClr>
                </a:solidFill>
                <a:latin typeface="Roboto Slab" pitchFamily="2" charset="0"/>
                <a:ea typeface="Roboto Slab" pitchFamily="2" charset="0"/>
                <a:cs typeface="Roboto Slab" pitchFamily="2" charset="0"/>
              </a:rPr>
            </a:br>
            <a:endParaRPr lang="et-EE" sz="2200" b="1" dirty="0">
              <a:solidFill>
                <a:schemeClr val="accent1">
                  <a:lumMod val="75000"/>
                </a:schemeClr>
              </a:solidFill>
              <a:latin typeface="Roboto Slab" pitchFamily="2" charset="0"/>
              <a:ea typeface="Roboto Slab" pitchFamily="2" charset="0"/>
              <a:cs typeface="Roboto Slab" pitchFamily="2" charset="0"/>
            </a:endParaRPr>
          </a:p>
        </p:txBody>
      </p:sp>
      <p:sp>
        <p:nvSpPr>
          <p:cNvPr id="3" name="Subtitle 2">
            <a:extLst>
              <a:ext uri="{FF2B5EF4-FFF2-40B4-BE49-F238E27FC236}">
                <a16:creationId xmlns:a16="http://schemas.microsoft.com/office/drawing/2014/main" id="{F3CD61F3-2EC1-C4DE-A19E-B6CF81E9F873}"/>
              </a:ext>
            </a:extLst>
          </p:cNvPr>
          <p:cNvSpPr>
            <a:spLocks noGrp="1"/>
          </p:cNvSpPr>
          <p:nvPr>
            <p:ph type="subTitle" idx="1"/>
          </p:nvPr>
        </p:nvSpPr>
        <p:spPr>
          <a:xfrm>
            <a:off x="8961120" y="5097101"/>
            <a:ext cx="2279373" cy="389299"/>
          </a:xfrm>
        </p:spPr>
        <p:txBody>
          <a:bodyPr>
            <a:normAutofit/>
          </a:bodyPr>
          <a:lstStyle/>
          <a:p>
            <a:pPr algn="r"/>
            <a:r>
              <a:rPr lang="et-EE" sz="1600" b="1" dirty="0"/>
              <a:t>Jane Ester</a:t>
            </a:r>
          </a:p>
        </p:txBody>
      </p:sp>
      <p:sp>
        <p:nvSpPr>
          <p:cNvPr id="7" name="Jaluse kohatäide 4">
            <a:extLst>
              <a:ext uri="{FF2B5EF4-FFF2-40B4-BE49-F238E27FC236}">
                <a16:creationId xmlns:a16="http://schemas.microsoft.com/office/drawing/2014/main" id="{FDAB99CD-B9DA-A87A-2977-21755375CC5F}"/>
              </a:ext>
            </a:extLst>
          </p:cNvPr>
          <p:cNvSpPr txBox="1">
            <a:spLocks/>
          </p:cNvSpPr>
          <p:nvPr/>
        </p:nvSpPr>
        <p:spPr>
          <a:xfrm rot="16200000">
            <a:off x="10213182" y="1293116"/>
            <a:ext cx="3276600" cy="681037"/>
          </a:xfrm>
          <a:prstGeom prst="rect">
            <a:avLst/>
          </a:prstGeom>
          <a:solidFill>
            <a:sysClr val="windowText" lastClr="000000"/>
          </a:solidFill>
        </p:spPr>
        <p:txBody>
          <a:bodyPr vert="horz" lIns="91440" tIns="45720" rIns="91440" bIns="45720" rtlCol="0" anchor="ctr"/>
          <a:lstStyle>
            <a:defPPr>
              <a:defRPr lang="et-EE"/>
            </a:defPPr>
            <a:lvl1pPr marL="0" algn="ctr" defTabSz="914400" rtl="0" eaLnBrk="1" latinLnBrk="0" hangingPunct="1">
              <a:defRPr sz="20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1" i="0" u="none" strike="noStrike" kern="1200" cap="none" spc="0" normalizeH="0" baseline="0" noProof="0">
                <a:ln>
                  <a:noFill/>
                </a:ln>
                <a:solidFill>
                  <a:prstClr val="white"/>
                </a:solidFill>
                <a:effectLst/>
                <a:uLnTx/>
                <a:uFillTx/>
                <a:latin typeface="Roboto Slab"/>
                <a:ea typeface="+mn-ea"/>
                <a:cs typeface="+mn-cs"/>
              </a:rPr>
              <a:t>PRAXIS | MÕTTEKODA</a:t>
            </a:r>
          </a:p>
        </p:txBody>
      </p:sp>
    </p:spTree>
    <p:extLst>
      <p:ext uri="{BB962C8B-B14F-4D97-AF65-F5344CB8AC3E}">
        <p14:creationId xmlns:p14="http://schemas.microsoft.com/office/powerpoint/2010/main" val="1042134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297E-B51F-F375-9B4C-96D4DC949031}"/>
              </a:ext>
            </a:extLst>
          </p:cNvPr>
          <p:cNvSpPr>
            <a:spLocks noGrp="1"/>
          </p:cNvSpPr>
          <p:nvPr>
            <p:ph type="title"/>
          </p:nvPr>
        </p:nvSpPr>
        <p:spPr/>
        <p:txBody>
          <a:bodyPr>
            <a:normAutofit/>
          </a:bodyPr>
          <a:lstStyle/>
          <a:p>
            <a:r>
              <a:rPr lang="et-EE" dirty="0"/>
              <a:t>Uuring</a:t>
            </a:r>
          </a:p>
        </p:txBody>
      </p:sp>
      <p:sp>
        <p:nvSpPr>
          <p:cNvPr id="3" name="Content Placeholder 2">
            <a:extLst>
              <a:ext uri="{FF2B5EF4-FFF2-40B4-BE49-F238E27FC236}">
                <a16:creationId xmlns:a16="http://schemas.microsoft.com/office/drawing/2014/main" id="{DAA5DE86-592B-17C8-E7D2-9F32B0F2C59B}"/>
              </a:ext>
            </a:extLst>
          </p:cNvPr>
          <p:cNvSpPr>
            <a:spLocks noGrp="1"/>
          </p:cNvSpPr>
          <p:nvPr>
            <p:ph idx="1"/>
          </p:nvPr>
        </p:nvSpPr>
        <p:spPr>
          <a:xfrm>
            <a:off x="838200" y="1773382"/>
            <a:ext cx="10515600" cy="4403581"/>
          </a:xfrm>
        </p:spPr>
        <p:txBody>
          <a:bodyPr>
            <a:normAutofit fontScale="77500" lnSpcReduction="20000"/>
          </a:bodyPr>
          <a:lstStyle/>
          <a:p>
            <a:r>
              <a:rPr lang="et-EE" dirty="0"/>
              <a:t>Dokumendianalüüs</a:t>
            </a:r>
          </a:p>
          <a:p>
            <a:pPr lvl="1"/>
            <a:r>
              <a:rPr lang="et-EE" dirty="0">
                <a:solidFill>
                  <a:schemeClr val="bg1">
                    <a:lumMod val="50000"/>
                  </a:schemeClr>
                </a:solidFill>
              </a:rPr>
              <a:t>Riigi ja KOV õigusaktid; KOV avalik info (79)</a:t>
            </a:r>
          </a:p>
          <a:p>
            <a:r>
              <a:rPr lang="et-EE" dirty="0"/>
              <a:t>KOV päring/küsitlus (37/55)</a:t>
            </a:r>
          </a:p>
          <a:p>
            <a:pPr lvl="1"/>
            <a:r>
              <a:rPr lang="et-EE" dirty="0">
                <a:solidFill>
                  <a:schemeClr val="bg1">
                    <a:lumMod val="50000"/>
                  </a:schemeClr>
                </a:solidFill>
              </a:rPr>
              <a:t>5 piirkonda; igast maakonnast min 1 KOV; 65+ osakaal min 26%</a:t>
            </a:r>
          </a:p>
          <a:p>
            <a:r>
              <a:rPr lang="et-EE" dirty="0"/>
              <a:t>Intervjuud</a:t>
            </a:r>
          </a:p>
          <a:p>
            <a:pPr lvl="1"/>
            <a:r>
              <a:rPr lang="et-EE" dirty="0">
                <a:solidFill>
                  <a:schemeClr val="bg1">
                    <a:lumMod val="50000"/>
                  </a:schemeClr>
                </a:solidFill>
              </a:rPr>
              <a:t>poliitikakujundajatega (2)</a:t>
            </a:r>
          </a:p>
          <a:p>
            <a:pPr lvl="1"/>
            <a:r>
              <a:rPr lang="et-EE" dirty="0">
                <a:solidFill>
                  <a:schemeClr val="bg1">
                    <a:lumMod val="50000"/>
                  </a:schemeClr>
                </a:solidFill>
              </a:rPr>
              <a:t>ekspertidega (4)</a:t>
            </a:r>
          </a:p>
          <a:p>
            <a:pPr lvl="1"/>
            <a:r>
              <a:rPr lang="et-EE" dirty="0">
                <a:solidFill>
                  <a:schemeClr val="bg1">
                    <a:lumMod val="50000"/>
                  </a:schemeClr>
                </a:solidFill>
              </a:rPr>
              <a:t>dementsusega pereliiget hooldavate lähedastega (40)</a:t>
            </a:r>
          </a:p>
          <a:p>
            <a:r>
              <a:rPr lang="et-EE" dirty="0"/>
              <a:t>Fookusrühma intervjuud KOV juhtide ja spetsialistidega (10)</a:t>
            </a:r>
          </a:p>
          <a:p>
            <a:r>
              <a:rPr lang="et-EE" dirty="0"/>
              <a:t>Välisriikide praktikate analüüs </a:t>
            </a:r>
          </a:p>
          <a:p>
            <a:pPr lvl="1"/>
            <a:r>
              <a:rPr lang="et-EE" dirty="0">
                <a:solidFill>
                  <a:schemeClr val="bg1">
                    <a:lumMod val="50000"/>
                  </a:schemeClr>
                </a:solidFill>
              </a:rPr>
              <a:t>Soome, Norra, Holland</a:t>
            </a:r>
          </a:p>
          <a:p>
            <a:r>
              <a:rPr lang="et-EE" dirty="0"/>
              <a:t>Süstemaatiline kirjanduse analüüs</a:t>
            </a:r>
          </a:p>
          <a:p>
            <a:pPr lvl="1"/>
            <a:r>
              <a:rPr lang="et-EE" dirty="0">
                <a:solidFill>
                  <a:schemeClr val="bg1">
                    <a:lumMod val="50000"/>
                  </a:schemeClr>
                </a:solidFill>
              </a:rPr>
              <a:t>viimase 10a </a:t>
            </a:r>
            <a:r>
              <a:rPr lang="et-EE" dirty="0" err="1">
                <a:solidFill>
                  <a:schemeClr val="bg1">
                    <a:lumMod val="50000"/>
                  </a:schemeClr>
                </a:solidFill>
              </a:rPr>
              <a:t>meta</a:t>
            </a:r>
            <a:r>
              <a:rPr lang="et-EE" dirty="0">
                <a:solidFill>
                  <a:schemeClr val="bg1">
                    <a:lumMod val="50000"/>
                  </a:schemeClr>
                </a:solidFill>
              </a:rPr>
              <a:t>-analüüsid ja süstemaatilised ülevaated</a:t>
            </a:r>
          </a:p>
          <a:p>
            <a:pPr lvl="1"/>
            <a:r>
              <a:rPr lang="et-EE" dirty="0">
                <a:solidFill>
                  <a:schemeClr val="bg1">
                    <a:lumMod val="50000"/>
                  </a:schemeClr>
                </a:solidFill>
              </a:rPr>
              <a:t>andmebaasid: </a:t>
            </a:r>
            <a:r>
              <a:rPr lang="et-EE" dirty="0" err="1">
                <a:solidFill>
                  <a:schemeClr val="bg1">
                    <a:lumMod val="50000"/>
                  </a:schemeClr>
                </a:solidFill>
              </a:rPr>
              <a:t>Cochrane</a:t>
            </a:r>
            <a:r>
              <a:rPr lang="et-EE" dirty="0">
                <a:solidFill>
                  <a:schemeClr val="bg1">
                    <a:lumMod val="50000"/>
                  </a:schemeClr>
                </a:solidFill>
              </a:rPr>
              <a:t> </a:t>
            </a:r>
            <a:r>
              <a:rPr lang="et-EE" dirty="0" err="1">
                <a:solidFill>
                  <a:schemeClr val="bg1">
                    <a:lumMod val="50000"/>
                  </a:schemeClr>
                </a:solidFill>
              </a:rPr>
              <a:t>Library</a:t>
            </a:r>
            <a:r>
              <a:rPr lang="et-EE" dirty="0">
                <a:solidFill>
                  <a:schemeClr val="bg1">
                    <a:lumMod val="50000"/>
                  </a:schemeClr>
                </a:solidFill>
              </a:rPr>
              <a:t>, </a:t>
            </a:r>
            <a:r>
              <a:rPr lang="et-EE" dirty="0" err="1">
                <a:solidFill>
                  <a:schemeClr val="bg1">
                    <a:lumMod val="50000"/>
                  </a:schemeClr>
                </a:solidFill>
              </a:rPr>
              <a:t>Web</a:t>
            </a:r>
            <a:r>
              <a:rPr lang="et-EE" dirty="0">
                <a:solidFill>
                  <a:schemeClr val="bg1">
                    <a:lumMod val="50000"/>
                  </a:schemeClr>
                </a:solidFill>
              </a:rPr>
              <a:t> of </a:t>
            </a:r>
            <a:r>
              <a:rPr lang="et-EE" dirty="0" err="1">
                <a:solidFill>
                  <a:schemeClr val="bg1">
                    <a:lumMod val="50000"/>
                  </a:schemeClr>
                </a:solidFill>
              </a:rPr>
              <a:t>Science</a:t>
            </a:r>
            <a:r>
              <a:rPr lang="et-EE" dirty="0">
                <a:solidFill>
                  <a:schemeClr val="bg1">
                    <a:lumMod val="50000"/>
                  </a:schemeClr>
                </a:solidFill>
              </a:rPr>
              <a:t> ja </a:t>
            </a:r>
            <a:r>
              <a:rPr lang="et-EE" dirty="0" err="1">
                <a:solidFill>
                  <a:schemeClr val="bg1">
                    <a:lumMod val="50000"/>
                  </a:schemeClr>
                </a:solidFill>
              </a:rPr>
              <a:t>PsycInfo</a:t>
            </a:r>
            <a:r>
              <a:rPr lang="et-EE" dirty="0">
                <a:solidFill>
                  <a:schemeClr val="bg1">
                    <a:lumMod val="50000"/>
                  </a:schemeClr>
                </a:solidFill>
              </a:rPr>
              <a:t>. </a:t>
            </a:r>
          </a:p>
        </p:txBody>
      </p:sp>
    </p:spTree>
    <p:extLst>
      <p:ext uri="{BB962C8B-B14F-4D97-AF65-F5344CB8AC3E}">
        <p14:creationId xmlns:p14="http://schemas.microsoft.com/office/powerpoint/2010/main" val="3800187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FDC91-A647-05D0-BFD8-59F115B680B1}"/>
              </a:ext>
            </a:extLst>
          </p:cNvPr>
          <p:cNvSpPr>
            <a:spLocks noGrp="1"/>
          </p:cNvSpPr>
          <p:nvPr>
            <p:ph type="title"/>
          </p:nvPr>
        </p:nvSpPr>
        <p:spPr/>
        <p:txBody>
          <a:bodyPr/>
          <a:lstStyle/>
          <a:p>
            <a:r>
              <a:rPr lang="et-EE" dirty="0"/>
              <a:t>Olulisemad tulemused</a:t>
            </a:r>
          </a:p>
        </p:txBody>
      </p:sp>
      <p:sp>
        <p:nvSpPr>
          <p:cNvPr id="3" name="Content Placeholder 2">
            <a:extLst>
              <a:ext uri="{FF2B5EF4-FFF2-40B4-BE49-F238E27FC236}">
                <a16:creationId xmlns:a16="http://schemas.microsoft.com/office/drawing/2014/main" id="{2B37F456-EF8D-82BF-3F90-7F14DFAD5696}"/>
              </a:ext>
            </a:extLst>
          </p:cNvPr>
          <p:cNvSpPr>
            <a:spLocks noGrp="1"/>
          </p:cNvSpPr>
          <p:nvPr>
            <p:ph idx="1"/>
          </p:nvPr>
        </p:nvSpPr>
        <p:spPr/>
        <p:txBody>
          <a:bodyPr>
            <a:normAutofit fontScale="92500"/>
          </a:bodyPr>
          <a:lstStyle/>
          <a:p>
            <a:r>
              <a:rPr lang="et-EE" sz="2200" dirty="0"/>
              <a:t>Dementsusega pereliiget hooldavad lähedased toimivad </a:t>
            </a:r>
            <a:r>
              <a:rPr lang="et-EE" sz="2200" b="1" dirty="0"/>
              <a:t>süsteemi „varjatud teenuseosutajatena“</a:t>
            </a:r>
            <a:r>
              <a:rPr lang="et-EE" sz="2200" dirty="0"/>
              <a:t>:</a:t>
            </a:r>
          </a:p>
          <a:p>
            <a:pPr lvl="1"/>
            <a:r>
              <a:rPr lang="et-EE" sz="1800" dirty="0">
                <a:solidFill>
                  <a:schemeClr val="bg1">
                    <a:lumMod val="50000"/>
                  </a:schemeClr>
                </a:solidFill>
              </a:rPr>
              <a:t>Hooldamine toimub sageli enda vaimse, füüsilise ja majandusliku toimetuleku arvelt.</a:t>
            </a:r>
          </a:p>
          <a:p>
            <a:pPr>
              <a:spcBef>
                <a:spcPts val="2400"/>
              </a:spcBef>
            </a:pPr>
            <a:r>
              <a:rPr lang="et-EE" sz="2200" dirty="0"/>
              <a:t>Dementsusega inimestele ja nende lähedastele </a:t>
            </a:r>
            <a:r>
              <a:rPr lang="et-EE" sz="2200" b="1" dirty="0"/>
              <a:t>puudub ühtne toetusteekond</a:t>
            </a:r>
            <a:r>
              <a:rPr lang="et-EE" sz="2200" dirty="0"/>
              <a:t>:</a:t>
            </a:r>
          </a:p>
          <a:p>
            <a:pPr lvl="1"/>
            <a:r>
              <a:rPr lang="et-EE" sz="1800" dirty="0">
                <a:solidFill>
                  <a:schemeClr val="bg1">
                    <a:lumMod val="50000"/>
                  </a:schemeClr>
                </a:solidFill>
              </a:rPr>
              <a:t>Abivajaduse hindamine ja pakutav tugi on ebaühtlane, ebapiisav ning ei võta arvesse ajas muutuvat abivajadust.</a:t>
            </a:r>
          </a:p>
          <a:p>
            <a:pPr lvl="1"/>
            <a:r>
              <a:rPr lang="et-EE" sz="1800" dirty="0">
                <a:solidFill>
                  <a:schemeClr val="bg1">
                    <a:lumMod val="50000"/>
                  </a:schemeClr>
                </a:solidFill>
              </a:rPr>
              <a:t>(Sotsiaal- ja tervishoiu)asutuste koostöö on juhuslik.</a:t>
            </a:r>
          </a:p>
          <a:p>
            <a:pPr lvl="1"/>
            <a:r>
              <a:rPr lang="et-EE" sz="1800" dirty="0">
                <a:solidFill>
                  <a:schemeClr val="bg1">
                    <a:lumMod val="50000"/>
                  </a:schemeClr>
                </a:solidFill>
              </a:rPr>
              <a:t>Puudu on spetsialistidest (nt tegevusterapeudid, </a:t>
            </a:r>
            <a:r>
              <a:rPr lang="et-EE" sz="1800" dirty="0" err="1">
                <a:solidFill>
                  <a:schemeClr val="bg1">
                    <a:lumMod val="50000"/>
                  </a:schemeClr>
                </a:solidFill>
              </a:rPr>
              <a:t>geriaatrid</a:t>
            </a:r>
            <a:r>
              <a:rPr lang="et-EE" sz="1800" dirty="0">
                <a:solidFill>
                  <a:schemeClr val="bg1">
                    <a:lumMod val="50000"/>
                  </a:schemeClr>
                </a:solidFill>
              </a:rPr>
              <a:t>).</a:t>
            </a:r>
          </a:p>
          <a:p>
            <a:pPr>
              <a:spcBef>
                <a:spcPts val="2400"/>
              </a:spcBef>
            </a:pPr>
            <a:r>
              <a:rPr lang="et-EE" sz="2000" dirty="0"/>
              <a:t>Inimeste (s.h spetsialistide, lähedaste endi) </a:t>
            </a:r>
            <a:r>
              <a:rPr lang="et-EE" sz="2000" b="1" dirty="0"/>
              <a:t>teadlikkus dementsusest </a:t>
            </a:r>
            <a:r>
              <a:rPr lang="et-EE" sz="2000" dirty="0"/>
              <a:t>on madal: </a:t>
            </a:r>
          </a:p>
          <a:p>
            <a:pPr lvl="1"/>
            <a:r>
              <a:rPr lang="et-EE" sz="1800" dirty="0">
                <a:solidFill>
                  <a:schemeClr val="bg1">
                    <a:lumMod val="50000"/>
                  </a:schemeClr>
                </a:solidFill>
              </a:rPr>
              <a:t>Hooldusvõtteid õpitakse kogemuse teel ja ise infot otsides. </a:t>
            </a:r>
          </a:p>
          <a:p>
            <a:pPr lvl="1"/>
            <a:r>
              <a:rPr lang="et-EE" sz="1800" dirty="0">
                <a:solidFill>
                  <a:schemeClr val="bg1">
                    <a:lumMod val="50000"/>
                  </a:schemeClr>
                </a:solidFill>
              </a:rPr>
              <a:t>Hilineb diagnoosimine ja vähenevad võimalused sekkuda haiguse kulu aeglustamiseks ning toimetulekut ettevaatavalt planeerida.</a:t>
            </a:r>
          </a:p>
          <a:p>
            <a:pPr lvl="1"/>
            <a:r>
              <a:rPr lang="et-EE" sz="1800" dirty="0">
                <a:solidFill>
                  <a:schemeClr val="bg1">
                    <a:lumMod val="50000"/>
                  </a:schemeClr>
                </a:solidFill>
              </a:rPr>
              <a:t>Diagnoosiga võib kaasneda stigma ja sotsiaalne isolatsioon.</a:t>
            </a:r>
            <a:endParaRPr lang="et-EE" sz="2200" dirty="0">
              <a:solidFill>
                <a:schemeClr val="bg1">
                  <a:lumMod val="50000"/>
                </a:schemeClr>
              </a:solidFill>
            </a:endParaRPr>
          </a:p>
          <a:p>
            <a:endParaRPr lang="et-EE" dirty="0"/>
          </a:p>
          <a:p>
            <a:endParaRPr lang="et-EE" dirty="0"/>
          </a:p>
        </p:txBody>
      </p:sp>
    </p:spTree>
    <p:extLst>
      <p:ext uri="{BB962C8B-B14F-4D97-AF65-F5344CB8AC3E}">
        <p14:creationId xmlns:p14="http://schemas.microsoft.com/office/powerpoint/2010/main" val="80570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49F2-63CB-7729-9B1D-8D9895E15B38}"/>
              </a:ext>
            </a:extLst>
          </p:cNvPr>
          <p:cNvSpPr>
            <a:spLocks noGrp="1"/>
          </p:cNvSpPr>
          <p:nvPr>
            <p:ph type="title"/>
          </p:nvPr>
        </p:nvSpPr>
        <p:spPr/>
        <p:txBody>
          <a:bodyPr/>
          <a:lstStyle/>
          <a:p>
            <a:r>
              <a:rPr lang="et-EE" dirty="0"/>
              <a:t>Olulisemad tulemused</a:t>
            </a:r>
          </a:p>
        </p:txBody>
      </p:sp>
      <p:sp>
        <p:nvSpPr>
          <p:cNvPr id="3" name="Content Placeholder 2">
            <a:extLst>
              <a:ext uri="{FF2B5EF4-FFF2-40B4-BE49-F238E27FC236}">
                <a16:creationId xmlns:a16="http://schemas.microsoft.com/office/drawing/2014/main" id="{94315E41-5A9F-226C-D669-21EA61DA8521}"/>
              </a:ext>
            </a:extLst>
          </p:cNvPr>
          <p:cNvSpPr>
            <a:spLocks noGrp="1"/>
          </p:cNvSpPr>
          <p:nvPr>
            <p:ph idx="1"/>
          </p:nvPr>
        </p:nvSpPr>
        <p:spPr/>
        <p:txBody>
          <a:bodyPr>
            <a:normAutofit/>
          </a:bodyPr>
          <a:lstStyle/>
          <a:p>
            <a:r>
              <a:rPr lang="et-EE" sz="2400" dirty="0"/>
              <a:t>Olemasolevad </a:t>
            </a:r>
            <a:r>
              <a:rPr lang="et-EE" sz="2400" b="1" dirty="0"/>
              <a:t>teenused ei vasta</a:t>
            </a:r>
            <a:r>
              <a:rPr lang="et-EE" sz="2400" dirty="0"/>
              <a:t> dementsusega inimestele ja nende hooldajate </a:t>
            </a:r>
            <a:r>
              <a:rPr lang="et-EE" sz="2400" b="1" dirty="0"/>
              <a:t>vajadustele</a:t>
            </a:r>
            <a:r>
              <a:rPr lang="et-EE" sz="2400" dirty="0"/>
              <a:t>. </a:t>
            </a:r>
          </a:p>
          <a:p>
            <a:pPr lvl="1"/>
            <a:r>
              <a:rPr lang="et-EE" sz="1900" dirty="0">
                <a:solidFill>
                  <a:schemeClr val="bg1">
                    <a:lumMod val="50000"/>
                  </a:schemeClr>
                </a:solidFill>
              </a:rPr>
              <a:t>Sihtrühmale suunatud spetsiaalseid teenuseid vähe, teenused ei ole omavahel integreeritud.</a:t>
            </a:r>
          </a:p>
          <a:p>
            <a:pPr lvl="1"/>
            <a:r>
              <a:rPr lang="et-EE" sz="1900" dirty="0">
                <a:solidFill>
                  <a:schemeClr val="bg1">
                    <a:lumMod val="50000"/>
                  </a:schemeClr>
                </a:solidFill>
              </a:rPr>
              <a:t>Teenuste maht on piiratud, sageli teenused tasulised.</a:t>
            </a:r>
          </a:p>
          <a:p>
            <a:pPr lvl="1"/>
            <a:r>
              <a:rPr lang="et-EE" sz="1900" dirty="0">
                <a:solidFill>
                  <a:schemeClr val="bg1">
                    <a:lumMod val="50000"/>
                  </a:schemeClr>
                </a:solidFill>
              </a:rPr>
              <a:t>Vähe pakutakse kodu kohandamist ja tehnoloogilisi abivahendeid.</a:t>
            </a:r>
          </a:p>
          <a:p>
            <a:pPr lvl="1"/>
            <a:r>
              <a:rPr lang="et-EE" sz="1900" dirty="0">
                <a:solidFill>
                  <a:schemeClr val="bg1">
                    <a:lumMod val="50000"/>
                  </a:schemeClr>
                </a:solidFill>
              </a:rPr>
              <a:t>Teenused sageli projektipõhised.</a:t>
            </a:r>
          </a:p>
          <a:p>
            <a:pPr>
              <a:spcBef>
                <a:spcPts val="2400"/>
              </a:spcBef>
            </a:pPr>
            <a:r>
              <a:rPr lang="et-EE" sz="2400" dirty="0"/>
              <a:t>Tagamaaliste, </a:t>
            </a:r>
            <a:r>
              <a:rPr lang="et-EE" sz="2400" dirty="0" err="1"/>
              <a:t>hajaasustustega</a:t>
            </a:r>
            <a:r>
              <a:rPr lang="et-EE" sz="2400" dirty="0"/>
              <a:t> </a:t>
            </a:r>
            <a:r>
              <a:rPr lang="et-EE" sz="2400" b="1" dirty="0" err="1"/>
              <a:t>KOVide</a:t>
            </a:r>
            <a:r>
              <a:rPr lang="et-EE" sz="2400" b="1" dirty="0"/>
              <a:t> väiksem võimekus </a:t>
            </a:r>
            <a:r>
              <a:rPr lang="et-EE" sz="2400" dirty="0"/>
              <a:t>teenuste pakkumisel.</a:t>
            </a:r>
          </a:p>
          <a:p>
            <a:pPr lvl="1"/>
            <a:r>
              <a:rPr lang="et-EE" sz="1800" dirty="0">
                <a:solidFill>
                  <a:schemeClr val="bg1">
                    <a:lumMod val="50000"/>
                  </a:schemeClr>
                </a:solidFill>
              </a:rPr>
              <a:t>Puudu infost, pädevusest, suunistest, mille alusel, kui sageli ja keda hinnata, millised on koostöövõimalused (DKK).</a:t>
            </a:r>
          </a:p>
          <a:p>
            <a:pPr lvl="1"/>
            <a:r>
              <a:rPr lang="et-EE" sz="1800" dirty="0">
                <a:solidFill>
                  <a:schemeClr val="bg1">
                    <a:lumMod val="50000"/>
                  </a:schemeClr>
                </a:solidFill>
              </a:rPr>
              <a:t>Puudu teenusepakkujatest, teenuse kasutajaid vähem.</a:t>
            </a:r>
          </a:p>
          <a:p>
            <a:pPr lvl="1"/>
            <a:endParaRPr lang="et-EE" dirty="0"/>
          </a:p>
        </p:txBody>
      </p:sp>
    </p:spTree>
    <p:extLst>
      <p:ext uri="{BB962C8B-B14F-4D97-AF65-F5344CB8AC3E}">
        <p14:creationId xmlns:p14="http://schemas.microsoft.com/office/powerpoint/2010/main" val="300184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2B1D2A9-F9D6-FC1A-5012-A36999818983}"/>
              </a:ext>
            </a:extLst>
          </p:cNvPr>
          <p:cNvSpPr/>
          <p:nvPr/>
        </p:nvSpPr>
        <p:spPr>
          <a:xfrm>
            <a:off x="5595041" y="1179634"/>
            <a:ext cx="5613903" cy="1430751"/>
          </a:xfrm>
          <a:prstGeom prst="rect">
            <a:avLst/>
          </a:prstGeom>
          <a:solidFill>
            <a:schemeClr val="accent4">
              <a:lumMod val="75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t-EE" sz="1400" i="1" dirty="0"/>
              <a:t>„Olen saanud perearstidelt ka pahandada, kui ma pöördun kellegi pärast. Et mulle üks ütles, et kas te saate aru, et kui inimesel on mingi mure, siis ta peab ise pöörduma. Teie ei ole see, kes mulle peab sellist infot andma. […] Minu eesmärk oli lihtsalt teavitada abi vajavast isikust.“ </a:t>
            </a:r>
          </a:p>
          <a:p>
            <a:pPr algn="ctr"/>
            <a:r>
              <a:rPr lang="et-EE" sz="1400" i="1" dirty="0"/>
              <a:t>(sotsiaaltöö spetsialist) </a:t>
            </a:r>
          </a:p>
        </p:txBody>
      </p:sp>
      <p:sp>
        <p:nvSpPr>
          <p:cNvPr id="7" name="Rectangle 6">
            <a:extLst>
              <a:ext uri="{FF2B5EF4-FFF2-40B4-BE49-F238E27FC236}">
                <a16:creationId xmlns:a16="http://schemas.microsoft.com/office/drawing/2014/main" id="{6694D4D7-047C-9617-6EC3-70C834345C09}"/>
              </a:ext>
            </a:extLst>
          </p:cNvPr>
          <p:cNvSpPr/>
          <p:nvPr/>
        </p:nvSpPr>
        <p:spPr>
          <a:xfrm>
            <a:off x="561315" y="2005728"/>
            <a:ext cx="4467727" cy="1209313"/>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t-EE" sz="1400" i="1" dirty="0"/>
              <a:t>,, Ausalt öeldes ma tegelen sellega siis, kui see olukord tuleb ja eks siis vaatame, kuhu see välja viib. Nagu selline poolloometegevus…’’ </a:t>
            </a:r>
          </a:p>
          <a:p>
            <a:pPr algn="ctr"/>
            <a:r>
              <a:rPr lang="et-EE" sz="1400" i="1" dirty="0"/>
              <a:t>(sotsiaaltöö spetsialist)</a:t>
            </a:r>
          </a:p>
        </p:txBody>
      </p:sp>
      <p:sp>
        <p:nvSpPr>
          <p:cNvPr id="9" name="Rectangle 8">
            <a:extLst>
              <a:ext uri="{FF2B5EF4-FFF2-40B4-BE49-F238E27FC236}">
                <a16:creationId xmlns:a16="http://schemas.microsoft.com/office/drawing/2014/main" id="{8C332C80-10F5-C657-C1B3-E737FBE3D253}"/>
              </a:ext>
            </a:extLst>
          </p:cNvPr>
          <p:cNvSpPr/>
          <p:nvPr/>
        </p:nvSpPr>
        <p:spPr>
          <a:xfrm>
            <a:off x="561315" y="190139"/>
            <a:ext cx="4467727" cy="1105231"/>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t-EE" sz="1400" i="1" dirty="0"/>
              <a:t>„Jaa, see on väga raske, väga raske. Kõigepealt sellepärast, et ei ole vabadust. Et ma elan nagu teise inimese elu.“ (lähedane, Tallinn)</a:t>
            </a:r>
            <a:endParaRPr lang="et-EE" sz="1400" dirty="0"/>
          </a:p>
        </p:txBody>
      </p:sp>
      <p:sp>
        <p:nvSpPr>
          <p:cNvPr id="11" name="Rectangle 10">
            <a:extLst>
              <a:ext uri="{FF2B5EF4-FFF2-40B4-BE49-F238E27FC236}">
                <a16:creationId xmlns:a16="http://schemas.microsoft.com/office/drawing/2014/main" id="{5739114B-7DD3-B666-3E12-995B22B0B50A}"/>
              </a:ext>
            </a:extLst>
          </p:cNvPr>
          <p:cNvSpPr/>
          <p:nvPr/>
        </p:nvSpPr>
        <p:spPr>
          <a:xfrm>
            <a:off x="5595041" y="3086726"/>
            <a:ext cx="5613902" cy="11608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t-EE" sz="1400" i="1" dirty="0"/>
              <a:t>,,Praegu on üldiselt ikkagi niimoodi, et on juba väga, väga sügav dementsus, kui inimesed võib olla hakkavad mõistma, et midagi on väga valesti.’’ (sotsiaaltöö spetsialist)</a:t>
            </a:r>
          </a:p>
        </p:txBody>
      </p:sp>
      <p:sp>
        <p:nvSpPr>
          <p:cNvPr id="13" name="Rectangle 12">
            <a:extLst>
              <a:ext uri="{FF2B5EF4-FFF2-40B4-BE49-F238E27FC236}">
                <a16:creationId xmlns:a16="http://schemas.microsoft.com/office/drawing/2014/main" id="{B1898338-722D-E8BC-26C0-4D9F3965E827}"/>
              </a:ext>
            </a:extLst>
          </p:cNvPr>
          <p:cNvSpPr/>
          <p:nvPr/>
        </p:nvSpPr>
        <p:spPr>
          <a:xfrm>
            <a:off x="314826" y="4025298"/>
            <a:ext cx="4714216" cy="11608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t-EE" sz="1400" i="1" dirty="0"/>
              <a:t>„Esmatasandi tervishoid tuleks ära haakida sinna külge, et nad oleksid valmis tegelema. Ikka me murrame seda müüti, et vaata passi. Mis mõttes, mis ma vaatan sealt?“ (sotsiaalvaldkonna juht)</a:t>
            </a:r>
          </a:p>
        </p:txBody>
      </p:sp>
      <p:sp>
        <p:nvSpPr>
          <p:cNvPr id="15" name="Rectangle 14">
            <a:extLst>
              <a:ext uri="{FF2B5EF4-FFF2-40B4-BE49-F238E27FC236}">
                <a16:creationId xmlns:a16="http://schemas.microsoft.com/office/drawing/2014/main" id="{9F4BDFE2-4EE5-38B1-DFD7-033D36295339}"/>
              </a:ext>
            </a:extLst>
          </p:cNvPr>
          <p:cNvSpPr/>
          <p:nvPr/>
        </p:nvSpPr>
        <p:spPr>
          <a:xfrm>
            <a:off x="5595041" y="4799747"/>
            <a:ext cx="5785164" cy="1757238"/>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t-EE" i="1">
                <a:solidFill>
                  <a:schemeClr val="bg1"/>
                </a:solidFill>
              </a:rPr>
              <a:t>„</a:t>
            </a:r>
            <a:r>
              <a:rPr lang="et-EE" sz="1400" i="1">
                <a:solidFill>
                  <a:schemeClr val="bg1"/>
                </a:solidFill>
              </a:rPr>
              <a:t>Väga keeruline [on infot leida] ja mina olen noor inimene. Mina imestasin seda, et kui ma sain diagnoosi [pereliikmele], siis mul juba psühhiaater oleks võinud anda mulle infot Dementsuse Kompetentsikeskuse kohta, kus on tõeliselt professionaalid oma alal. […]Aga ma ei saanud infot selle kohta ja ise hakkasin otsima, ise hakkasin uurima …“ (lähedane, Tallinn)</a:t>
            </a:r>
          </a:p>
        </p:txBody>
      </p:sp>
    </p:spTree>
    <p:extLst>
      <p:ext uri="{BB962C8B-B14F-4D97-AF65-F5344CB8AC3E}">
        <p14:creationId xmlns:p14="http://schemas.microsoft.com/office/powerpoint/2010/main" val="321889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36C07F-4300-009A-EFDF-CAB335DEAB6E}"/>
              </a:ext>
            </a:extLst>
          </p:cNvPr>
          <p:cNvSpPr/>
          <p:nvPr/>
        </p:nvSpPr>
        <p:spPr>
          <a:xfrm>
            <a:off x="838200" y="1561171"/>
            <a:ext cx="10515600" cy="232276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1B9549D3-850A-747C-5E85-B09E2212EDA6}"/>
              </a:ext>
            </a:extLst>
          </p:cNvPr>
          <p:cNvSpPr>
            <a:spLocks noGrp="1"/>
          </p:cNvSpPr>
          <p:nvPr>
            <p:ph type="title"/>
          </p:nvPr>
        </p:nvSpPr>
        <p:spPr/>
        <p:txBody>
          <a:bodyPr>
            <a:normAutofit/>
          </a:bodyPr>
          <a:lstStyle/>
          <a:p>
            <a:r>
              <a:rPr lang="et-EE" dirty="0"/>
              <a:t>Soovitused</a:t>
            </a:r>
          </a:p>
        </p:txBody>
      </p:sp>
      <p:sp>
        <p:nvSpPr>
          <p:cNvPr id="3" name="Content Placeholder 2">
            <a:extLst>
              <a:ext uri="{FF2B5EF4-FFF2-40B4-BE49-F238E27FC236}">
                <a16:creationId xmlns:a16="http://schemas.microsoft.com/office/drawing/2014/main" id="{CAC480EE-1E1A-BDEF-5537-1907A3FC4E1F}"/>
              </a:ext>
            </a:extLst>
          </p:cNvPr>
          <p:cNvSpPr>
            <a:spLocks noGrp="1"/>
          </p:cNvSpPr>
          <p:nvPr>
            <p:ph idx="1"/>
          </p:nvPr>
        </p:nvSpPr>
        <p:spPr>
          <a:xfrm>
            <a:off x="838200" y="1574800"/>
            <a:ext cx="10342756" cy="4602163"/>
          </a:xfrm>
        </p:spPr>
        <p:txBody>
          <a:bodyPr>
            <a:normAutofit/>
          </a:bodyPr>
          <a:lstStyle/>
          <a:p>
            <a:pPr marL="0" indent="0">
              <a:buNone/>
            </a:pPr>
            <a:r>
              <a:rPr lang="et-EE" sz="2300" dirty="0"/>
              <a:t>Luua </a:t>
            </a:r>
            <a:r>
              <a:rPr lang="et-EE" sz="2300" b="1" dirty="0"/>
              <a:t>riiklik strateegiline nägemus ja tegevusplaan</a:t>
            </a:r>
            <a:r>
              <a:rPr lang="et-EE" sz="2300" dirty="0"/>
              <a:t>:</a:t>
            </a:r>
          </a:p>
          <a:p>
            <a:pPr lvl="1"/>
            <a:r>
              <a:rPr lang="et-EE" sz="2100" dirty="0">
                <a:solidFill>
                  <a:schemeClr val="bg1">
                    <a:lumMod val="50000"/>
                  </a:schemeClr>
                </a:solidFill>
              </a:rPr>
              <a:t>mis seaks fookusse abivajaduse tõusu, ennetuse ja jagaks mõistlikult vastutuse lähedaste ning riigi vahel.</a:t>
            </a:r>
          </a:p>
          <a:p>
            <a:pPr marL="0" indent="0">
              <a:spcBef>
                <a:spcPts val="1200"/>
              </a:spcBef>
              <a:buNone/>
            </a:pPr>
            <a:r>
              <a:rPr lang="et-EE" sz="2300" dirty="0"/>
              <a:t>Kujundada </a:t>
            </a:r>
            <a:r>
              <a:rPr lang="et-EE" sz="2300" b="1" dirty="0"/>
              <a:t>tervishoiu- ja sotsiaalvaldkonna koostöös toimiv </a:t>
            </a:r>
            <a:r>
              <a:rPr lang="et-EE" sz="2300" dirty="0"/>
              <a:t>dementsusega inimese ning tema lähedase </a:t>
            </a:r>
            <a:r>
              <a:rPr lang="et-EE" sz="2300" b="1" dirty="0"/>
              <a:t>toetusteekond</a:t>
            </a:r>
            <a:r>
              <a:rPr lang="et-EE" sz="2300" dirty="0"/>
              <a:t>:</a:t>
            </a:r>
          </a:p>
          <a:p>
            <a:pPr lvl="1"/>
            <a:r>
              <a:rPr lang="et-EE" sz="2100" dirty="0">
                <a:solidFill>
                  <a:schemeClr val="bg1">
                    <a:lumMod val="50000"/>
                  </a:schemeClr>
                </a:solidFill>
              </a:rPr>
              <a:t>mis paneks aluse koostööle pädevate asutuste vahel.</a:t>
            </a:r>
          </a:p>
          <a:p>
            <a:pPr marL="457200" lvl="1" indent="0">
              <a:buNone/>
            </a:pPr>
            <a:endParaRPr lang="et-EE" sz="1600" dirty="0"/>
          </a:p>
          <a:p>
            <a:r>
              <a:rPr lang="et-EE" sz="2300" dirty="0"/>
              <a:t>Luua </a:t>
            </a:r>
            <a:r>
              <a:rPr lang="et-EE" sz="2300" b="1" dirty="0"/>
              <a:t>juhtumikorraldaja</a:t>
            </a:r>
            <a:r>
              <a:rPr lang="et-EE" sz="2300" dirty="0"/>
              <a:t> roll ja täpsustada vastutus.</a:t>
            </a:r>
          </a:p>
          <a:p>
            <a:r>
              <a:rPr lang="et-EE" sz="2300" dirty="0"/>
              <a:t>Ühtlustada üle-eestiliselt </a:t>
            </a:r>
            <a:r>
              <a:rPr lang="et-EE" sz="2300" b="1" dirty="0"/>
              <a:t>abivajaduse hindamine</a:t>
            </a:r>
            <a:r>
              <a:rPr lang="et-EE" sz="2300" dirty="0"/>
              <a:t>, sh hindamisvahendite kasutamine ning hindamise regulaarsus:</a:t>
            </a:r>
          </a:p>
          <a:p>
            <a:pPr lvl="1"/>
            <a:r>
              <a:rPr lang="et-EE" sz="2100" dirty="0">
                <a:solidFill>
                  <a:schemeClr val="bg1">
                    <a:lumMod val="50000"/>
                  </a:schemeClr>
                </a:solidFill>
              </a:rPr>
              <a:t>Et tagada varasem diagnoosimine ja abivajadusele vastava info ning teenuste olemasolu.</a:t>
            </a:r>
          </a:p>
        </p:txBody>
      </p:sp>
    </p:spTree>
    <p:extLst>
      <p:ext uri="{BB962C8B-B14F-4D97-AF65-F5344CB8AC3E}">
        <p14:creationId xmlns:p14="http://schemas.microsoft.com/office/powerpoint/2010/main" val="393943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EB936C-25D6-8679-75BA-C47000282F4B}"/>
              </a:ext>
            </a:extLst>
          </p:cNvPr>
          <p:cNvSpPr>
            <a:spLocks noGrp="1"/>
          </p:cNvSpPr>
          <p:nvPr>
            <p:ph idx="1"/>
          </p:nvPr>
        </p:nvSpPr>
        <p:spPr>
          <a:xfrm>
            <a:off x="838200" y="1690688"/>
            <a:ext cx="10515600" cy="4486275"/>
          </a:xfrm>
        </p:spPr>
        <p:txBody>
          <a:bodyPr>
            <a:normAutofit lnSpcReduction="10000"/>
          </a:bodyPr>
          <a:lstStyle/>
          <a:p>
            <a:r>
              <a:rPr lang="et-EE" sz="2200" b="1" dirty="0" err="1"/>
              <a:t>Kohandanda</a:t>
            </a:r>
            <a:r>
              <a:rPr lang="et-EE" sz="2200" b="1" dirty="0"/>
              <a:t> teenused </a:t>
            </a:r>
            <a:r>
              <a:rPr lang="et-EE" sz="2200" dirty="0"/>
              <a:t>dementsusega inimese (ja tema lähedase) vajadustele vastavaks:</a:t>
            </a:r>
          </a:p>
          <a:p>
            <a:pPr lvl="1">
              <a:lnSpc>
                <a:spcPct val="100000"/>
              </a:lnSpc>
            </a:pPr>
            <a:r>
              <a:rPr lang="et-EE" sz="2100" dirty="0">
                <a:solidFill>
                  <a:schemeClr val="bg1">
                    <a:lumMod val="50000"/>
                  </a:schemeClr>
                </a:solidFill>
              </a:rPr>
              <a:t> </a:t>
            </a:r>
            <a:r>
              <a:rPr lang="et-EE" sz="1800" dirty="0">
                <a:solidFill>
                  <a:schemeClr val="bg1">
                    <a:lumMod val="50000"/>
                  </a:schemeClr>
                </a:solidFill>
              </a:rPr>
              <a:t>mis oleksid sõltumatud projektipõhisest rahastusest.</a:t>
            </a:r>
          </a:p>
          <a:p>
            <a:pPr>
              <a:spcBef>
                <a:spcPts val="2400"/>
              </a:spcBef>
            </a:pPr>
            <a:r>
              <a:rPr lang="et-EE" sz="2200" b="1" dirty="0"/>
              <a:t>Toetada (</a:t>
            </a:r>
            <a:r>
              <a:rPr lang="et-EE" sz="2200" b="1" dirty="0" err="1"/>
              <a:t>hajaasutusega</a:t>
            </a:r>
            <a:r>
              <a:rPr lang="et-EE" sz="2200" b="1" dirty="0"/>
              <a:t>) </a:t>
            </a:r>
            <a:r>
              <a:rPr lang="et-EE" sz="2200" b="1" dirty="0" err="1"/>
              <a:t>KOVe</a:t>
            </a:r>
            <a:r>
              <a:rPr lang="et-EE" sz="2200" b="1" dirty="0"/>
              <a:t> </a:t>
            </a:r>
            <a:r>
              <a:rPr lang="et-EE" sz="2200" dirty="0"/>
              <a:t>teenuste arendamisel ja osutamisel ning ametnike teadmiste tõstmisel.</a:t>
            </a:r>
          </a:p>
          <a:p>
            <a:pPr>
              <a:spcBef>
                <a:spcPts val="2400"/>
              </a:spcBef>
            </a:pPr>
            <a:r>
              <a:rPr lang="et-EE" sz="2200" dirty="0"/>
              <a:t>Prognoosida vajalike </a:t>
            </a:r>
            <a:r>
              <a:rPr lang="et-EE" sz="2200" b="1" dirty="0"/>
              <a:t>spetsialistide arvu</a:t>
            </a:r>
            <a:r>
              <a:rPr lang="et-EE" sz="2200" dirty="0"/>
              <a:t> ja planeerida vastavalt sellele koolitus- ning täiendõppevajadust.</a:t>
            </a:r>
          </a:p>
          <a:p>
            <a:pPr>
              <a:spcBef>
                <a:spcPts val="2400"/>
              </a:spcBef>
            </a:pPr>
            <a:r>
              <a:rPr lang="et-EE" sz="2200" dirty="0"/>
              <a:t>Toetada </a:t>
            </a:r>
            <a:r>
              <a:rPr lang="et-EE" sz="2200" b="1" dirty="0"/>
              <a:t>dementsusteadlikkust</a:t>
            </a:r>
            <a:r>
              <a:rPr lang="et-EE" sz="2200" dirty="0"/>
              <a:t> edendavaid algatusi.</a:t>
            </a:r>
          </a:p>
          <a:p>
            <a:pPr>
              <a:spcBef>
                <a:spcPts val="2400"/>
              </a:spcBef>
            </a:pPr>
            <a:r>
              <a:rPr lang="et-EE" sz="2200" dirty="0"/>
              <a:t>Rakendada </a:t>
            </a:r>
            <a:r>
              <a:rPr lang="et-EE" sz="2200" b="1" dirty="0"/>
              <a:t>tõenduspõhised sekkumisi</a:t>
            </a:r>
            <a:r>
              <a:rPr lang="et-EE" sz="2200" dirty="0"/>
              <a:t>: </a:t>
            </a:r>
          </a:p>
          <a:p>
            <a:pPr lvl="1"/>
            <a:r>
              <a:rPr lang="et-EE" sz="1800" dirty="0">
                <a:solidFill>
                  <a:schemeClr val="bg1">
                    <a:lumMod val="50000"/>
                  </a:schemeClr>
                </a:solidFill>
              </a:rPr>
              <a:t>hoolduskoormuse, stressi ja negatiivsete emotsioonide vähendamiseks ning toimetuleku ja elukvaliteedi parandamiseks.</a:t>
            </a:r>
          </a:p>
          <a:p>
            <a:pPr marL="0" indent="0">
              <a:buNone/>
            </a:pPr>
            <a:endParaRPr lang="et-EE" dirty="0"/>
          </a:p>
        </p:txBody>
      </p:sp>
      <p:sp>
        <p:nvSpPr>
          <p:cNvPr id="4" name="Title 1">
            <a:extLst>
              <a:ext uri="{FF2B5EF4-FFF2-40B4-BE49-F238E27FC236}">
                <a16:creationId xmlns:a16="http://schemas.microsoft.com/office/drawing/2014/main" id="{23496E02-0EB0-162B-C00F-BA46D8B8A2DC}"/>
              </a:ext>
            </a:extLst>
          </p:cNvPr>
          <p:cNvSpPr>
            <a:spLocks noGrp="1"/>
          </p:cNvSpPr>
          <p:nvPr>
            <p:ph type="title"/>
          </p:nvPr>
        </p:nvSpPr>
        <p:spPr>
          <a:xfrm>
            <a:off x="838200" y="365125"/>
            <a:ext cx="10515600" cy="1325563"/>
          </a:xfrm>
        </p:spPr>
        <p:txBody>
          <a:bodyPr/>
          <a:lstStyle/>
          <a:p>
            <a:r>
              <a:rPr lang="et-EE" dirty="0"/>
              <a:t>Soovitused</a:t>
            </a:r>
          </a:p>
        </p:txBody>
      </p:sp>
    </p:spTree>
    <p:extLst>
      <p:ext uri="{BB962C8B-B14F-4D97-AF65-F5344CB8AC3E}">
        <p14:creationId xmlns:p14="http://schemas.microsoft.com/office/powerpoint/2010/main" val="1304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1629D-5610-ECAC-D9E8-84BA73C227AE}"/>
              </a:ext>
            </a:extLst>
          </p:cNvPr>
          <p:cNvSpPr>
            <a:spLocks noGrp="1"/>
          </p:cNvSpPr>
          <p:nvPr>
            <p:ph type="title"/>
          </p:nvPr>
        </p:nvSpPr>
        <p:spPr>
          <a:xfrm>
            <a:off x="925664" y="2766218"/>
            <a:ext cx="10515600" cy="1325563"/>
          </a:xfrm>
        </p:spPr>
        <p:txBody>
          <a:bodyPr>
            <a:normAutofit fontScale="90000"/>
          </a:bodyPr>
          <a:lstStyle/>
          <a:p>
            <a:r>
              <a:rPr lang="et-EE" dirty="0"/>
              <a:t>Aitäh!</a:t>
            </a:r>
            <a:br>
              <a:rPr lang="et-EE" dirty="0"/>
            </a:br>
            <a:br>
              <a:rPr lang="et-EE" dirty="0"/>
            </a:br>
            <a:r>
              <a:rPr lang="et-EE" sz="2700" dirty="0"/>
              <a:t>Aruanne: https://www.praxis.ee/tood/dementsus</a:t>
            </a:r>
          </a:p>
        </p:txBody>
      </p:sp>
    </p:spTree>
    <p:extLst>
      <p:ext uri="{BB962C8B-B14F-4D97-AF65-F5344CB8AC3E}">
        <p14:creationId xmlns:p14="http://schemas.microsoft.com/office/powerpoint/2010/main" val="2043145743"/>
      </p:ext>
    </p:extLst>
  </p:cSld>
  <p:clrMapOvr>
    <a:masterClrMapping/>
  </p:clrMapOvr>
</p:sld>
</file>

<file path=ppt/theme/theme1.xml><?xml version="1.0" encoding="utf-8"?>
<a:theme xmlns:a="http://schemas.openxmlformats.org/drawingml/2006/main" name="Theme1">
  <a:themeElements>
    <a:clrScheme name="Custom 1">
      <a:dk1>
        <a:sysClr val="windowText" lastClr="000000"/>
      </a:dk1>
      <a:lt1>
        <a:sysClr val="window" lastClr="FFFFFF"/>
      </a:lt1>
      <a:dk2>
        <a:srgbClr val="44546A"/>
      </a:dk2>
      <a:lt2>
        <a:srgbClr val="E7E6E6"/>
      </a:lt2>
      <a:accent1>
        <a:srgbClr val="21D1D1"/>
      </a:accent1>
      <a:accent2>
        <a:srgbClr val="3842C8"/>
      </a:accent2>
      <a:accent3>
        <a:srgbClr val="E78C39"/>
      </a:accent3>
      <a:accent4>
        <a:srgbClr val="D73D83"/>
      </a:accent4>
      <a:accent5>
        <a:srgbClr val="868DEE"/>
      </a:accent5>
      <a:accent6>
        <a:srgbClr val="45E376"/>
      </a:accent6>
      <a:hlink>
        <a:srgbClr val="0563C1"/>
      </a:hlink>
      <a:folHlink>
        <a:srgbClr val="954F72"/>
      </a:folHlink>
    </a:clrScheme>
    <a:fontScheme name="Praxis">
      <a:majorFont>
        <a:latin typeface="Roboto Slab Black"/>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0f035a-d720-45da-970b-8e1d8c75be90">
      <Terms xmlns="http://schemas.microsoft.com/office/infopath/2007/PartnerControls"/>
    </lcf76f155ced4ddcb4097134ff3c332f>
    <TaxCatchAll xmlns="26042063-502d-4228-ac31-7bca5d243892" xsi:nil="true"/>
    <R_x00f5_huasetus xmlns="8b0f035a-d720-45da-970b-8e1d8c75be90" xsi:nil="true"/>
    <Date xmlns="8b0f035a-d720-45da-970b-8e1d8c75be90" xsi:nil="true"/>
    <Vorm xmlns="8b0f035a-d720-45da-970b-8e1d8c75be90">Vaba</Vorm>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3B691B85CD034490698ED44C25386F" ma:contentTypeVersion="22" ma:contentTypeDescription="Create a new document." ma:contentTypeScope="" ma:versionID="6358ca8fea8d56f80752766526b3168e">
  <xsd:schema xmlns:xsd="http://www.w3.org/2001/XMLSchema" xmlns:xs="http://www.w3.org/2001/XMLSchema" xmlns:p="http://schemas.microsoft.com/office/2006/metadata/properties" xmlns:ns2="8b0f035a-d720-45da-970b-8e1d8c75be90" xmlns:ns3="26042063-502d-4228-ac31-7bca5d243892" targetNamespace="http://schemas.microsoft.com/office/2006/metadata/properties" ma:root="true" ma:fieldsID="f33c2f50a2b98ab0fabc4edfb47cad15" ns2:_="" ns3:_="">
    <xsd:import namespace="8b0f035a-d720-45da-970b-8e1d8c75be90"/>
    <xsd:import namespace="26042063-502d-4228-ac31-7bca5d243892"/>
    <xsd:element name="properties">
      <xsd:complexType>
        <xsd:sequence>
          <xsd:element name="documentManagement">
            <xsd:complexType>
              <xsd:all>
                <xsd:element ref="ns2:MediaServiceMetadata" minOccurs="0"/>
                <xsd:element ref="ns2:MediaServiceFastMetadata" minOccurs="0"/>
                <xsd:element ref="ns2:Date"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EventHashCode" minOccurs="0"/>
                <xsd:element ref="ns2:MediaServiceGenerationTime" minOccurs="0"/>
                <xsd:element ref="ns2:R_x00f5_huasetu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Vorm"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0f035a-d720-45da-970b-8e1d8c75be9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Date" ma:index="10" nillable="true" ma:displayName="Date" ma:format="DateOnly" ma:internalName="Date">
      <xsd:simpleType>
        <xsd:restriction base="dms:DateTime"/>
      </xsd:simpleType>
    </xsd:element>
    <xsd:element name="MediaServiceAutoTags" ma:index="11" nillable="true" ma:displayName="MediaServiceAutoTags" ma:description="" ma:internalName="MediaServiceAutoTags" ma:readOnly="true">
      <xsd:simpleType>
        <xsd:restriction base="dms:Text"/>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R_x00f5_huasetus" ma:index="19" nillable="true" ma:displayName="Rõhuasetus" ma:format="Dropdown" ma:internalName="R_x00f5_huasetus">
      <xsd:simpleType>
        <xsd:restriction base="dms:Note">
          <xsd:maxLength value="255"/>
        </xsd:restrictio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d6626b7-5e85-4fda-b5cd-0686b34a95e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Vorm" ma:index="27" nillable="true" ma:displayName="Vorm" ma:default="Vaba" ma:description="Millises vormis on CV esitatud" ma:format="Dropdown" ma:internalName="Vorm">
      <xsd:simpleType>
        <xsd:union memberTypes="dms:Text">
          <xsd:simpleType>
            <xsd:restriction base="dms:Choice">
              <xsd:enumeration value="SoM"/>
              <xsd:enumeration value="Vaba"/>
              <xsd:enumeration value="Europass"/>
            </xsd:restriction>
          </xsd:simpleType>
        </xsd:union>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042063-502d-4228-ac31-7bca5d243892"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c6eaf867-b1d7-4b66-a6a9-914e4726d916}" ma:internalName="TaxCatchAll" ma:showField="CatchAllData" ma:web="26042063-502d-4228-ac31-7bca5d2438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3DF977-7C1B-4111-8A95-E37F2A8D709E}">
  <ds:schemaRefs>
    <ds:schemaRef ds:uri="http://www.w3.org/XML/1998/namespace"/>
    <ds:schemaRef ds:uri="http://schemas.microsoft.com/office/2006/documentManagement/types"/>
    <ds:schemaRef ds:uri="http://purl.org/dc/elements/1.1/"/>
    <ds:schemaRef ds:uri="26042063-502d-4228-ac31-7bca5d243892"/>
    <ds:schemaRef ds:uri="http://purl.org/dc/terms/"/>
    <ds:schemaRef ds:uri="http://schemas.microsoft.com/office/2006/metadata/properties"/>
    <ds:schemaRef ds:uri="http://purl.org/dc/dcmitype/"/>
    <ds:schemaRef ds:uri="http://schemas.microsoft.com/office/infopath/2007/PartnerControls"/>
    <ds:schemaRef ds:uri="http://schemas.openxmlformats.org/package/2006/metadata/core-properties"/>
    <ds:schemaRef ds:uri="8b0f035a-d720-45da-970b-8e1d8c75be90"/>
  </ds:schemaRefs>
</ds:datastoreItem>
</file>

<file path=customXml/itemProps2.xml><?xml version="1.0" encoding="utf-8"?>
<ds:datastoreItem xmlns:ds="http://schemas.openxmlformats.org/officeDocument/2006/customXml" ds:itemID="{F497AA3E-843F-42B6-8EBE-454031961E8D}">
  <ds:schemaRefs>
    <ds:schemaRef ds:uri="26042063-502d-4228-ac31-7bca5d243892"/>
    <ds:schemaRef ds:uri="8b0f035a-d720-45da-970b-8e1d8c75be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DFECA9E-C2CE-413C-96C4-D0380E4EB3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Theme1</Template>
  <TotalTime>154</TotalTime>
  <Words>762</Words>
  <Application>Microsoft Office PowerPoint</Application>
  <PresentationFormat>Widescreen</PresentationFormat>
  <Paragraphs>71</Paragraphs>
  <Slides>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Roboto Slab</vt:lpstr>
      <vt:lpstr>Roboto Slab Black</vt:lpstr>
      <vt:lpstr>Theme1</vt:lpstr>
      <vt:lpstr>Kodus elavatele dementsusega inimestele ja nende hoolduskoormusega lähedastele suunatud sekkumispraktikate ning tugisüsteemide analüüs  UURINGU TULEMUSED </vt:lpstr>
      <vt:lpstr>Uuring</vt:lpstr>
      <vt:lpstr>Olulisemad tulemused</vt:lpstr>
      <vt:lpstr>Olulisemad tulemused</vt:lpstr>
      <vt:lpstr>PowerPoint Presentation</vt:lpstr>
      <vt:lpstr>Soovitused</vt:lpstr>
      <vt:lpstr>Soovitused</vt:lpstr>
      <vt:lpstr>Aitäh!  Aruanne: https://www.praxis.ee/tood/dementsus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Ester</dc:creator>
  <cp:lastModifiedBy>Jane Ester</cp:lastModifiedBy>
  <cp:revision>2</cp:revision>
  <dcterms:created xsi:type="dcterms:W3CDTF">2026-08-12T12:41:23Z</dcterms:created>
  <dcterms:modified xsi:type="dcterms:W3CDTF">2026-09-07T19:42:06Z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0x010100DD3B691B85CD034490698ED44C25386F</vt:lpwstr>
  </property>
  <property fmtid="{D5CDD505-2E9C-101B-9397-08002B2CF9AE}" pid="3" name="MediaServiceImageTags">
    <vt:lpwstr/>
  </property>
</Properties>
</file>